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7" r:id="rId5"/>
    <p:sldId id="268" r:id="rId6"/>
    <p:sldId id="270" r:id="rId7"/>
    <p:sldId id="271" r:id="rId8"/>
    <p:sldId id="273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8" r:id="rId22"/>
    <p:sldId id="293" r:id="rId23"/>
    <p:sldId id="297" r:id="rId24"/>
    <p:sldId id="299" r:id="rId25"/>
    <p:sldId id="294" r:id="rId26"/>
    <p:sldId id="295" r:id="rId27"/>
    <p:sldId id="296" r:id="rId28"/>
    <p:sldId id="298" r:id="rId29"/>
    <p:sldId id="300" r:id="rId30"/>
    <p:sldId id="301" r:id="rId31"/>
    <p:sldId id="302" r:id="rId32"/>
    <p:sldId id="303" r:id="rId33"/>
    <p:sldId id="304" r:id="rId34"/>
    <p:sldId id="286" r:id="rId35"/>
    <p:sldId id="291" r:id="rId36"/>
    <p:sldId id="289" r:id="rId37"/>
    <p:sldId id="290" r:id="rId38"/>
    <p:sldId id="292" r:id="rId39"/>
    <p:sldId id="305" r:id="rId40"/>
    <p:sldId id="306" r:id="rId41"/>
    <p:sldId id="307" r:id="rId42"/>
    <p:sldId id="266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972" autoAdjust="0"/>
    <p:restoredTop sz="81138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3553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간단 설명</a:t>
            </a:r>
            <a:r>
              <a:rPr lang="en-US" altLang="ko-KR"/>
              <a:t>&gt;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단계</a:t>
            </a:r>
            <a:r>
              <a:rPr lang="en-US" altLang="ko-KR"/>
              <a:t>:</a:t>
            </a:r>
            <a:r>
              <a:rPr lang="ko-KR" altLang="en-US"/>
              <a:t> EC2가 수행할 수 있는 권한(Policy) 을 롤에 연결하는 단계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흐름 순서</a:t>
            </a:r>
            <a:r>
              <a:rPr lang="en-US" altLang="ko-KR"/>
              <a:t>: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보안 대응과 SSM 접속을 가능하게 하기 위해,</a:t>
            </a:r>
            <a:r>
              <a:rPr lang="ko-KR" altLang="en-US"/>
              <a:t> </a:t>
            </a:r>
            <a:r>
              <a:rPr lang="en-US" altLang="ko-KR"/>
              <a:t>우리가 만든 보안 대응 정책(EC2_Respond_Minimal) 과</a:t>
            </a:r>
            <a:r>
              <a:rPr lang="ko-KR" altLang="en-US"/>
              <a:t> 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SSM 접속 정책(AmazonSSMManagedInstanceCore) 을 선택한 뒤 </a:t>
            </a:r>
            <a:r>
              <a:rPr lang="ko-KR" altLang="en-US"/>
              <a:t> 역할 생성을 해준다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→ 두 가지 정책이 하나의 역할(IAM 롤)에 연결됨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역할 이름을 ec2_ids_role로 지정하고 생성하면 두 정책이 연결된 IAM 롤 생성이 완료됨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최종적으로 EC2가 자동으로 보안 대응을 수행하고, SSH 없이 접속할 수 있는 역할이 생성 </a:t>
            </a:r>
            <a:r>
              <a:rPr lang="en-US" altLang="ko-KR"/>
              <a:t>-&gt;</a:t>
            </a:r>
            <a:r>
              <a:rPr lang="ko-KR" altLang="en-US"/>
              <a:t>  추후 </a:t>
            </a:r>
            <a:r>
              <a:rPr lang="en-US" altLang="ko-KR"/>
              <a:t>EC2</a:t>
            </a:r>
            <a:r>
              <a:rPr lang="ko-KR" altLang="en-US"/>
              <a:t> 서버에 롤</a:t>
            </a:r>
            <a:r>
              <a:rPr lang="en-US" altLang="ko-KR"/>
              <a:t>(</a:t>
            </a:r>
            <a:r>
              <a:rPr lang="ko-KR" altLang="en-US"/>
              <a:t>ec2_ids_role</a:t>
            </a:r>
            <a:r>
              <a:rPr lang="en-US" altLang="ko-KR"/>
              <a:t>)</a:t>
            </a:r>
            <a:r>
              <a:rPr lang="ko-KR" altLang="en-US"/>
              <a:t> 추가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정책 설명</a:t>
            </a:r>
            <a:r>
              <a:rPr lang="en-US" altLang="ko-KR"/>
              <a:t>: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AmazonSSMManagedInstanceCore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→ EC2에 SSM 접속 권한을 부여하여 SSH 없이 웹 콘솔에서 접속 가능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(보안 강화 및 접속 관리 단순화)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EC2_Respond_Minimal (우리가 만든 정책)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→ EC2가 공격 차단, 로그 보존(스냅샷·이미지 생성) 등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보안 대응 기능을 수행할 수 있도록 최소 권한만 부여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궁금할 수 있는 점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자동대응용 IAM 역할에 왜 SSM 접속 정책(AmazonSSMManagedInstanceCore)도 포함해야 </a:t>
            </a:r>
            <a:r>
              <a:rPr lang="ko-KR" altLang="en-US"/>
              <a:t>할까</a:t>
            </a:r>
            <a:r>
              <a:rPr lang="en-US" altLang="ko-KR"/>
              <a:t>?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-&gt;</a:t>
            </a:r>
            <a:r>
              <a:rPr lang="ko-KR" altLang="en-US"/>
              <a:t> 자동대응을 위해 Suricata가 설치된 EC2 서버에 접속하거나 명령을 실행해야 할 때 SSH 키 없이도 AWS 콘솔(SSM) 을 통해 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    서버 내부에 접근할 수 있도록 하기 위함이다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    즉 AWS가 EC2 안으로 안전하게 들어가 명령을 대신 수행할 수 있도록 허락하는 권한임</a:t>
            </a:r>
            <a:r>
              <a:rPr lang="en-US" altLang="ko-KR"/>
              <a:t>!</a:t>
            </a:r>
            <a:endParaRPr lang="en-US" altLang="ko-KR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>    (이 정책이 없으면 자동화된 스크립트나 AWS 서비스가 서버 내부에서 동작을 제어할 수 없게 됨)</a:t>
            </a: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  <a:p>
            <a:pPr marL="0" lv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6819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궁금할 수 있는 점</a:t>
            </a:r>
            <a:r>
              <a:rPr lang="en-US" altLang="ko-KR"/>
              <a:t>: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OS로 우분투를 선택했는데 왜 우분투 터미널이 아니라 일반 명령프롬프트로 접속할까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en-US" altLang="ko-KR"/>
              <a:t>OS</a:t>
            </a:r>
            <a:r>
              <a:rPr lang="ko-KR" altLang="en-US"/>
              <a:t>를 </a:t>
            </a:r>
            <a:r>
              <a:rPr lang="en-US" altLang="ko-KR"/>
              <a:t>ubuntu</a:t>
            </a:r>
            <a:r>
              <a:rPr lang="ko-KR" altLang="en-US"/>
              <a:t>로 선택하면 </a:t>
            </a:r>
            <a:r>
              <a:rPr lang="en-US" altLang="ko-KR"/>
              <a:t>AWS</a:t>
            </a:r>
            <a:r>
              <a:rPr lang="ko-KR" altLang="en-US"/>
              <a:t>는</a:t>
            </a:r>
            <a:r>
              <a:rPr lang="en-US" altLang="ko-KR"/>
              <a:t> ubuntu</a:t>
            </a:r>
            <a:r>
              <a:rPr lang="ko-KR" altLang="en-US"/>
              <a:t>기반으로 서버를 생성함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우리는</a:t>
            </a:r>
            <a:r>
              <a:rPr lang="en-US" altLang="ko-KR"/>
              <a:t> </a:t>
            </a:r>
            <a:r>
              <a:rPr lang="ko-KR" altLang="en-US"/>
              <a:t>그  우분투</a:t>
            </a:r>
            <a:r>
              <a:rPr lang="en-US" altLang="ko-KR"/>
              <a:t> </a:t>
            </a:r>
            <a:r>
              <a:rPr lang="ko-KR" altLang="en-US"/>
              <a:t>서버에 원격 </a:t>
            </a:r>
            <a:r>
              <a:rPr lang="en-US" altLang="ko-KR"/>
              <a:t>(SSH)</a:t>
            </a:r>
            <a:r>
              <a:rPr lang="ko-KR" altLang="en-US"/>
              <a:t>으로  접속을 하는거지 우리의 로컬 </a:t>
            </a:r>
            <a:r>
              <a:rPr lang="en-US" altLang="ko-KR"/>
              <a:t>PC</a:t>
            </a:r>
            <a:r>
              <a:rPr lang="ko-KR" altLang="en-US"/>
              <a:t>에 우분투를 직접 설치하는 것은 아님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그래서  일반 명령프롬프트(또는 터미널)에서 SSH 명령으로 접속해도 실제로는 AWS 안의 우분투 서버로 들어가게 됨</a:t>
            </a:r>
            <a:r>
              <a:rPr lang="en-US" altLang="ko-KR"/>
              <a:t>!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334283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85240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28907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인스턴스 </a:t>
            </a:r>
            <a:r>
              <a:rPr lang="en-US" altLang="ko-KR"/>
              <a:t>EC2 (EC2_IDS)</a:t>
            </a:r>
            <a:r>
              <a:rPr lang="ko-KR" altLang="en-US"/>
              <a:t>를 켜줘야 서버에 접속이 가능함</a:t>
            </a:r>
            <a:r>
              <a:rPr lang="en-US" altLang="ko-KR"/>
              <a:t>!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98155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0469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67270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추가 설정은 따로 발표 안 하고 넘어가도 될 것 같아요</a:t>
            </a:r>
            <a:r>
              <a:rPr lang="en-US" altLang="ko-KR"/>
              <a:t>!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1651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10873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5828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98124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191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05689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87713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50851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36716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25239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85443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01868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서버 접속은  관리자 키</a:t>
            </a:r>
            <a:r>
              <a:rPr lang="en-US" altLang="ko-KR"/>
              <a:t>(NetFriend-key)</a:t>
            </a:r>
            <a:r>
              <a:rPr lang="ko-KR" altLang="en-US"/>
              <a:t>로 접속하는 방법과 똑같다 </a:t>
            </a:r>
            <a:r>
              <a:rPr lang="en-US" altLang="ko-KR"/>
              <a:t>(</a:t>
            </a:r>
            <a:r>
              <a:rPr lang="ko-KR" altLang="en-US"/>
              <a:t>키만 발급된 개인 키</a:t>
            </a:r>
            <a:r>
              <a:rPr lang="en-US" altLang="ko-KR"/>
              <a:t>(id_rsa.pem)</a:t>
            </a:r>
            <a:r>
              <a:rPr lang="ko-KR" altLang="en-US"/>
              <a:t>로 접속하면 됨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53410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5006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30851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7920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2011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59832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06282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89671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66461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49847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286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989399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2595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간단 설명</a:t>
            </a:r>
            <a:r>
              <a:rPr lang="en-US" altLang="ko-KR"/>
              <a:t>&gt;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서버에게 권한을 부여하는 단계임 </a:t>
            </a:r>
            <a:r>
              <a:rPr lang="en-US" altLang="ko-KR"/>
              <a:t>(</a:t>
            </a:r>
            <a:r>
              <a:rPr lang="ko-KR" altLang="en-US"/>
              <a:t>권한을 부여하려면 </a:t>
            </a:r>
            <a:r>
              <a:rPr lang="en-US" altLang="ko-KR"/>
              <a:t>IAM</a:t>
            </a:r>
            <a:r>
              <a:rPr lang="ko-KR" altLang="en-US"/>
              <a:t>롤을 이용하여 권한을 직접 부여해야 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우리에게 필요한 권한은 자동대응을 위한 최소한의 권한(스냅샷·이미지 생성, 자원 조회, SG 규칙 제어 등 )과 </a:t>
            </a:r>
            <a:r>
              <a:rPr lang="en-US" altLang="ko-KR"/>
              <a:t>SSM</a:t>
            </a:r>
            <a:r>
              <a:rPr lang="ko-KR" altLang="en-US"/>
              <a:t>접속 관련 권한이고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IAM</a:t>
            </a:r>
            <a:r>
              <a:rPr lang="ko-KR" altLang="en-US"/>
              <a:t>롤을 사용하기 위해서는 권한 정책을 생성하여 </a:t>
            </a:r>
            <a:r>
              <a:rPr lang="en-US" altLang="ko-KR"/>
              <a:t>IAM</a:t>
            </a:r>
            <a:r>
              <a:rPr lang="ko-KR" altLang="en-US"/>
              <a:t>롤에 부여해주어야 함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en-US" altLang="ko-KR"/>
              <a:t>SSM</a:t>
            </a:r>
            <a:r>
              <a:rPr lang="ko-KR" altLang="en-US"/>
              <a:t> 접속관련 권한 정책은 기존에 있기 때문에 자동대응을 위한 권한 정책만 우리가 커스덤 해주면 됨 </a:t>
            </a:r>
            <a:r>
              <a:rPr lang="en-US" altLang="ko-KR"/>
              <a:t>(</a:t>
            </a:r>
            <a:r>
              <a:rPr lang="ko-KR" altLang="en-US"/>
              <a:t>이게 정책 생성 부분</a:t>
            </a:r>
            <a:r>
              <a:rPr lang="en-US" altLang="ko-KR"/>
              <a:t>)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흐름 순서 (IAM 생성 큰 틀)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1.정책 생성: 외부 공격에 자동대응하기 위해 필요한 최소 권한을 정의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(스냅샷·이미지 생성, 자원 조회, 보안그룹 인바운드 규칙 제어 등)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정책 이름: EC2_Respond_Minimal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2. IAM 롤 생성: 우리가 만든 EC2_Respond_Minimal(자동대응용) + AmazonSSMManagedInstanceCore(SSM 접속용, 기본 제공) 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두 정책을 연결하여 IAM 롤 생성 후 이 롤을 EC2 인스턴스에 부여하여 적용</a:t>
            </a: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95950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정책 내용 간단 정리</a:t>
            </a:r>
            <a:r>
              <a:rPr lang="en-US" altLang="ko-KR"/>
              <a:t>&gt;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스냅샷·이미지 생성 권한 추가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→ 인스턴스 상태를 보존하거나 복구할 수 있도록 함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인스턴스·볼륨 조회 권한 부여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→ 어떤 자원이 영향을 받았는지 식별 가능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보안그룹 인바운드 규칙 제어 권한 포함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→ 공격 IP를 차단하거나 해제해 네트워크 접근 제어 수행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5302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73453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간단 설명</a:t>
            </a:r>
            <a:r>
              <a:rPr lang="en-US" altLang="ko-KR"/>
              <a:t>&gt;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단계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EC2가 사용할 수 있는 역할 대상(엔터티)을 지정하는 단계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E</a:t>
            </a:r>
            <a:r>
              <a:rPr lang="ko-KR" altLang="en-US"/>
              <a:t>C2가 이 </a:t>
            </a:r>
            <a:r>
              <a:rPr lang="en-US" altLang="ko-KR"/>
              <a:t>IAM(</a:t>
            </a:r>
            <a:r>
              <a:rPr lang="ko-KR" altLang="en-US"/>
              <a:t>역할</a:t>
            </a:r>
            <a:r>
              <a:rPr lang="en-US" altLang="ko-KR"/>
              <a:t>)</a:t>
            </a:r>
            <a:r>
              <a:rPr lang="ko-KR" altLang="en-US"/>
              <a:t>을 사용할 수 있도록 </a:t>
            </a:r>
            <a:r>
              <a:rPr lang="en-US" altLang="ko-KR"/>
              <a:t> </a:t>
            </a:r>
            <a:r>
              <a:rPr lang="ko-KR" altLang="en-US"/>
              <a:t>‘AWS 서비스 → EC2’를 지정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항목 선택 이유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엔터티 유형: AWS 서비스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→ EC2, Lambda 등 AWS 내 서비스가 권한을 대신 사용할 수 있도록 허용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서비스 또는 사용 사례: EC2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→ EC2 인스턴스가 AWS 서비스를 대신 호출할 수 있도록 설정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최종적으로 EC2가 AWS 내부 권한을 직접 사용할 수 있도록 ‘AWS 서비스 → EC2’를 지정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이해가 안 되었을 시</a:t>
            </a:r>
            <a:r>
              <a:rPr lang="en-US" altLang="ko-KR"/>
              <a:t>!!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비유</a:t>
            </a:r>
            <a:r>
              <a:rPr lang="en-US" altLang="ko-KR"/>
              <a:t>: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엔터티 유형: AWS 서비스는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어떤 부류의 사람이 이 열쇠를 쓸 수 있는가 를 정하는 것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(예: AWS 안에 있는 서비스들(Lambda, EC2, ECS 등) 중에서 쓸 수 있다 라고 지정하는 것)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서비스 또는 사용 사례: EC2는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 그 부류 안에서 “누가 실제로 이 열쇠를 쓸 건가” 를 고르는 것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(예: 그중에서도 EC2가 이 열쇠를 사용할 거야 라고 정하는 것)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4220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hyperlink" Target="https://529088261200.signin.aws.amazon.com/console" TargetMode="External"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4.png"  /><Relationship Id="rId8" Type="http://schemas.openxmlformats.org/officeDocument/2006/relationships/image" Target="../media/image4.png"  /><Relationship Id="rId9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Relationship Id="rId3" Type="http://schemas.openxmlformats.org/officeDocument/2006/relationships/hyperlink" Target="https://checkip.amazonaws.com/" TargetMode="External"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95800" y="3771900"/>
            <a:ext cx="9916688" cy="18548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4647"/>
              </a:lnSpc>
              <a:spcBef>
                <a:spcPct val="0"/>
              </a:spcBef>
              <a:defRPr/>
            </a:pPr>
            <a:r>
              <a:rPr lang="en-US" altLang="ko-KR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EC2 </a:t>
            </a: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서버 구축</a:t>
            </a:r>
            <a:endParaRPr lang="ko-KR" altLang="en-US" sz="10462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97080"/>
            <a:ext cx="1363135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58822" y="1028700"/>
            <a:ext cx="2414778" cy="3453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803"/>
              </a:lnSpc>
              <a:spcBef>
                <a:spcPct val="0"/>
              </a:spcBef>
              <a:defRPr/>
            </a:pPr>
            <a:r>
              <a:rPr lang="en-US" altLang="ko-KR" sz="2200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IDS </a:t>
            </a:r>
            <a:r>
              <a:rPr lang="ko-KR" altLang="en-US" sz="2200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탐지 시스템 </a:t>
            </a:r>
            <a:endParaRPr lang="ko-KR" altLang="en-US" sz="2200" b="1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1994892" cy="3648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43"/>
              </a:lnSpc>
              <a:spcBef>
                <a:spcPct val="0"/>
              </a:spcBef>
              <a:defRPr/>
            </a:pPr>
            <a:r>
              <a:rPr lang="en-US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+</a:t>
            </a:r>
            <a:r>
              <a:rPr lang="en-US" altLang="ko-KR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10</a:t>
            </a:r>
            <a:r>
              <a:rPr lang="en-US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-</a:t>
            </a:r>
            <a:r>
              <a:rPr lang="en-US" altLang="ko-KR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7225</a:t>
            </a:r>
            <a:r>
              <a:rPr lang="en-US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-7</a:t>
            </a:r>
            <a:r>
              <a:rPr lang="en-US" altLang="ko-KR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329</a:t>
            </a:r>
            <a:endParaRPr lang="en-US" altLang="ko-KR" sz="2102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657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43"/>
              </a:lnSpc>
              <a:spcBef>
                <a:spcPct val="0"/>
              </a:spcBef>
              <a:defRPr/>
            </a:pPr>
            <a:r>
              <a:rPr lang="en-US" altLang="ko-KR" sz="210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pkrgpth0619@naver.com</a:t>
            </a:r>
            <a:endParaRPr lang="en-US" altLang="ko-KR" sz="2102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29400" y="5732757"/>
            <a:ext cx="5780410" cy="4013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3220"/>
              </a:lnSpc>
              <a:spcBef>
                <a:spcPct val="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NetFriend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박혜소</a:t>
            </a:r>
            <a:endParaRPr lang="ko-KR" altLang="en-US" sz="24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940866" y="1028700"/>
            <a:ext cx="4260534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IAM </a:t>
            </a:r>
            <a:r>
              <a:rPr lang="ko-KR" altLang="en-US" sz="6000" b="1"/>
              <a:t>롤 생성</a:t>
            </a:r>
            <a:endParaRPr lang="ko-KR" altLang="en-US" sz="6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599" y="3648075"/>
            <a:ext cx="3101129" cy="5486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5800" y="3648075"/>
            <a:ext cx="11579896" cy="1447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66807" y="5448300"/>
            <a:ext cx="10596993" cy="328098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2801600" y="6238875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901414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4572000" y="8905875"/>
            <a:ext cx="6244596" cy="1291592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IAM</a:t>
            </a:r>
            <a:r>
              <a:rPr lang="ko-KR" altLang="en-US" sz="2200"/>
              <a:t>에서 정책을 클릭해준다</a:t>
            </a:r>
            <a:endParaRPr lang="ko-KR" altLang="en-US" sz="2200"/>
          </a:p>
          <a:p>
            <a:pPr marL="314160" lvl="0" indent="-314160">
              <a:lnSpc>
                <a:spcPct val="3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맨 위 </a:t>
            </a:r>
            <a:r>
              <a:rPr lang="en-US" altLang="ko-KR" sz="2200"/>
              <a:t>‘</a:t>
            </a:r>
            <a:r>
              <a:rPr lang="ko-KR" altLang="en-US" sz="2200"/>
              <a:t>정책 생성</a:t>
            </a:r>
            <a:r>
              <a:rPr lang="en-US" altLang="ko-KR" sz="2200"/>
              <a:t>’</a:t>
            </a:r>
            <a:r>
              <a:rPr lang="ko-KR" altLang="en-US" sz="2200"/>
              <a:t> 버튼을 클릭해준다</a:t>
            </a:r>
            <a:endParaRPr lang="ko-KR" altLang="en-US" sz="2200"/>
          </a:p>
          <a:p>
            <a:pPr marL="314160" lvl="0" indent="-314160">
              <a:lnSpc>
                <a:spcPct val="3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정책 편집기에서 시각화를 </a:t>
            </a:r>
            <a:r>
              <a:rPr lang="en-US" altLang="ko-KR" sz="2200"/>
              <a:t>‘JSON’</a:t>
            </a:r>
            <a:r>
              <a:rPr lang="ko-KR" altLang="en-US" sz="2200"/>
              <a:t>으로 바꿔준다</a:t>
            </a:r>
            <a:endParaRPr lang="ko-KR" altLang="en-US" sz="2200"/>
          </a:p>
        </p:txBody>
      </p:sp>
      <p:sp>
        <p:nvSpPr>
          <p:cNvPr id="26" name="가로 글상자 25"/>
          <p:cNvSpPr txBox="1"/>
          <p:nvPr/>
        </p:nvSpPr>
        <p:spPr>
          <a:xfrm>
            <a:off x="1066800" y="2552700"/>
            <a:ext cx="12954000" cy="88011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900" b="1"/>
              <a:t>1.</a:t>
            </a:r>
            <a:r>
              <a:rPr lang="ko-KR" altLang="en-US" sz="2900" b="1"/>
              <a:t> 정책 생성 (스냅샷·이미지 생성, 자원 조회, SG 규칙 제어 추가)</a:t>
            </a:r>
            <a:endParaRPr lang="ko-KR" altLang="en-US" sz="2900" b="1"/>
          </a:p>
          <a:p>
            <a:pPr lvl="0">
              <a:lnSpc>
                <a:spcPct val="10000"/>
              </a:lnSpc>
              <a:defRPr/>
            </a:pPr>
            <a:endParaRPr lang="ko-KR" altLang="en-US" sz="2900" b="1"/>
          </a:p>
          <a:p>
            <a:pPr lvl="0">
              <a:defRPr/>
            </a:pPr>
            <a:r>
              <a:rPr lang="ko-KR" altLang="en-US" sz="2000" b="1"/>
              <a:t>    →  EC2가 공격을 차단하고 로그를 보관할 수 있도록 필요한 최소 권한을 부여.</a:t>
            </a:r>
            <a:endParaRPr lang="ko-KR" altLang="en-US" sz="2000" b="1"/>
          </a:p>
        </p:txBody>
      </p:sp>
      <p:sp>
        <p:nvSpPr>
          <p:cNvPr id="30" name="직사각형 29"/>
          <p:cNvSpPr/>
          <p:nvPr/>
        </p:nvSpPr>
        <p:spPr>
          <a:xfrm>
            <a:off x="1219200" y="7766124"/>
            <a:ext cx="457200" cy="27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240000" y="3749712"/>
            <a:ext cx="838200" cy="27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478000" y="8375724"/>
            <a:ext cx="533400" cy="27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98985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940866" y="1028700"/>
            <a:ext cx="4260534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IAM </a:t>
            </a:r>
            <a:r>
              <a:rPr lang="ko-KR" altLang="en-US" sz="6000" b="1"/>
              <a:t>롤 생성</a:t>
            </a:r>
            <a:endParaRPr lang="ko-KR" altLang="en-US" sz="6000" b="1"/>
          </a:p>
        </p:txBody>
      </p:sp>
      <p:sp>
        <p:nvSpPr>
          <p:cNvPr id="32" name="가로 글상자 31"/>
          <p:cNvSpPr txBox="1"/>
          <p:nvPr/>
        </p:nvSpPr>
        <p:spPr>
          <a:xfrm>
            <a:off x="9677400" y="3099436"/>
            <a:ext cx="8229598" cy="585406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tabLst>
                <a:tab pos="217714" algn="l"/>
              </a:tabLst>
              <a:defRPr/>
            </a:pPr>
            <a:r>
              <a:rPr lang="en-US" altLang="en-US" sz="2100">
                <a:latin typeface="맑은 고딕"/>
                <a:ea typeface="맑은 고딕"/>
              </a:rPr>
              <a:t>{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"Version"</a:t>
            </a:r>
            <a:r>
              <a:rPr lang="en-US" altLang="en-US" sz="2100">
                <a:latin typeface="맑은 고딕"/>
                <a:ea typeface="맑은 고딕"/>
              </a:rPr>
              <a:t>: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"2012-10-17",</a:t>
            </a:r>
            <a:r>
              <a:rPr lang="ko-KR" altLang="en-US" sz="2100">
                <a:solidFill>
                  <a:srgbClr val="1e7452"/>
                </a:solidFill>
                <a:latin typeface="맑은 고딕"/>
                <a:ea typeface="맑은 고딕"/>
              </a:rPr>
              <a:t> </a:t>
            </a:r>
            <a:r>
              <a:rPr lang="ko-KR" altLang="en-US" sz="2100">
                <a:solidFill>
                  <a:schemeClr val="dk1"/>
                </a:solidFill>
                <a:latin typeface="맑은 고딕"/>
                <a:ea typeface="맑은 고딕"/>
              </a:rPr>
              <a:t>// 정책 버전</a:t>
            </a:r>
            <a:r>
              <a:rPr lang="en-US" altLang="en-US" sz="2100">
                <a:solidFill>
                  <a:schemeClr val="dk1"/>
                </a:solidFill>
                <a:latin typeface="맑은 고딕"/>
                <a:ea typeface="맑은 고딕"/>
              </a:rPr>
              <a:t>         </a:t>
            </a:r>
            <a:r>
              <a:rPr lang="en-US" altLang="en-US" sz="2100">
                <a:latin typeface="맑은 고딕"/>
                <a:ea typeface="맑은 고딕"/>
              </a:rPr>
              <a:t>       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"Statement": </a:t>
            </a:r>
            <a:r>
              <a:rPr lang="en-US" altLang="en-US" sz="2100">
                <a:latin typeface="맑은 고딕"/>
                <a:ea typeface="맑은 고딕"/>
              </a:rPr>
              <a:t>[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{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"Sid":</a:t>
            </a:r>
            <a:r>
              <a:rPr lang="en-US" altLang="en-US" sz="2100">
                <a:latin typeface="맑은 고딕"/>
                <a:ea typeface="맑은 고딕"/>
              </a:rPr>
              <a:t>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"EC2ForensicsAndSGModify",</a:t>
            </a:r>
            <a:r>
              <a:rPr lang="en-US" altLang="en-US" sz="2100">
                <a:latin typeface="맑은 고딕"/>
                <a:ea typeface="맑은 고딕"/>
              </a:rPr>
              <a:t>  //</a:t>
            </a:r>
            <a:r>
              <a:rPr lang="ko-KR" altLang="en-US" sz="2100">
                <a:latin typeface="맑은 고딕"/>
                <a:ea typeface="맑은 고딕"/>
              </a:rPr>
              <a:t> 정책 이름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  "Effect":</a:t>
            </a:r>
            <a:r>
              <a:rPr lang="en-US" altLang="en-US" sz="2100">
                <a:latin typeface="맑은 고딕"/>
                <a:ea typeface="맑은 고딕"/>
              </a:rPr>
              <a:t>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"Allow",</a:t>
            </a:r>
            <a:r>
              <a:rPr lang="ko-KR" altLang="en-US" sz="2100">
                <a:latin typeface="맑은 고딕"/>
                <a:ea typeface="맑은 고딕"/>
              </a:rPr>
              <a:t>  // 허용 정책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 "Action": </a:t>
            </a:r>
            <a:r>
              <a:rPr lang="en-US" altLang="en-US" sz="2100">
                <a:latin typeface="맑은 고딕"/>
                <a:ea typeface="맑은 고딕"/>
              </a:rPr>
              <a:t>[           // </a:t>
            </a:r>
            <a:r>
              <a:rPr lang="ko-KR" altLang="en-US" sz="2100">
                <a:latin typeface="맑은 고딕"/>
                <a:ea typeface="맑은 고딕"/>
              </a:rPr>
              <a:t>EC2 권한 6개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"ec2:CreateSnapshot",</a:t>
            </a:r>
            <a:r>
              <a:rPr lang="en-US" altLang="en-US" sz="2100">
                <a:latin typeface="맑은 고딕"/>
                <a:ea typeface="맑은 고딕"/>
              </a:rPr>
              <a:t>  </a:t>
            </a:r>
            <a:r>
              <a:rPr lang="ko-KR" altLang="en-US" sz="2100">
                <a:latin typeface="맑은 고딕"/>
                <a:ea typeface="맑은 고딕"/>
              </a:rPr>
              <a:t>  // 스냅샷 생성</a:t>
            </a:r>
            <a:r>
              <a:rPr lang="en-US" altLang="en-US" sz="2100">
                <a:latin typeface="맑은 고딕"/>
                <a:ea typeface="맑은 고딕"/>
              </a:rPr>
              <a:t>           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"ec2:CreateImage",  </a:t>
            </a:r>
            <a:r>
              <a:rPr lang="en-US" altLang="en-US" sz="2100">
                <a:latin typeface="맑은 고딕"/>
                <a:ea typeface="맑은 고딕"/>
              </a:rPr>
              <a:t>      </a:t>
            </a:r>
            <a:r>
              <a:rPr lang="ko-KR" altLang="en-US" sz="2100">
                <a:latin typeface="맑은 고딕"/>
                <a:ea typeface="맑은 고딕"/>
              </a:rPr>
              <a:t> // AMI 생성</a:t>
            </a:r>
            <a:r>
              <a:rPr lang="en-US" altLang="en-US" sz="2100">
                <a:latin typeface="맑은 고딕"/>
                <a:ea typeface="맑은 고딕"/>
              </a:rPr>
              <a:t>         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  "ec2:DescribeInstances", </a:t>
            </a:r>
            <a:r>
              <a:rPr lang="en-US" altLang="en-US" sz="2100">
                <a:latin typeface="맑은 고딕"/>
                <a:ea typeface="맑은 고딕"/>
              </a:rPr>
              <a:t> </a:t>
            </a:r>
            <a:r>
              <a:rPr lang="ko-KR" altLang="en-US" sz="2100">
                <a:latin typeface="맑은 고딕"/>
                <a:ea typeface="맑은 고딕"/>
              </a:rPr>
              <a:t> // 인스턴스 조회</a:t>
            </a:r>
            <a:r>
              <a:rPr lang="en-US" altLang="en-US" sz="2100">
                <a:latin typeface="맑은 고딕"/>
                <a:ea typeface="맑은 고딕"/>
              </a:rPr>
              <a:t>         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 "ec2:DescribeVolumes"</a:t>
            </a:r>
            <a:r>
              <a:rPr lang="en-US" altLang="en-US" sz="2100">
                <a:latin typeface="맑은 고딕"/>
                <a:ea typeface="맑은 고딕"/>
              </a:rPr>
              <a:t>,     </a:t>
            </a:r>
            <a:r>
              <a:rPr lang="ko-KR" altLang="en-US" sz="2100">
                <a:latin typeface="맑은 고딕"/>
                <a:ea typeface="맑은 고딕"/>
              </a:rPr>
              <a:t> // 볼륨 조회</a:t>
            </a:r>
            <a:r>
              <a:rPr lang="en-US" altLang="en-US" sz="2100">
                <a:latin typeface="맑은 고딕"/>
                <a:ea typeface="맑은 고딕"/>
              </a:rPr>
              <a:t>        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"ec2:AuthorizeSecurityGroupIngress",</a:t>
            </a:r>
            <a:r>
              <a:rPr lang="en-US" altLang="en-US" sz="2100">
                <a:latin typeface="맑은 고딕"/>
                <a:ea typeface="맑은 고딕"/>
              </a:rPr>
              <a:t> </a:t>
            </a:r>
            <a:r>
              <a:rPr lang="ko-KR" altLang="en-US" sz="2100">
                <a:latin typeface="맑은 고딕"/>
                <a:ea typeface="맑은 고딕"/>
              </a:rPr>
              <a:t>// SG 규칙 추가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  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"ec2:RevokeSecurityGroupIngress" </a:t>
            </a:r>
            <a:r>
              <a:rPr lang="en-US" altLang="en-US" sz="2100">
                <a:latin typeface="맑은 고딕"/>
                <a:ea typeface="맑은 고딕"/>
              </a:rPr>
              <a:t>    </a:t>
            </a:r>
            <a:r>
              <a:rPr lang="ko-KR" altLang="en-US" sz="2100">
                <a:latin typeface="맑은 고딕"/>
                <a:ea typeface="맑은 고딕"/>
              </a:rPr>
              <a:t> // SG 규칙 삭제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 ],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   </a:t>
            </a:r>
            <a:r>
              <a:rPr lang="en-US" altLang="en-US" sz="2100">
                <a:solidFill>
                  <a:srgbClr val="3057b9"/>
                </a:solidFill>
                <a:latin typeface="맑은 고딕"/>
                <a:ea typeface="맑은 고딕"/>
              </a:rPr>
              <a:t> "Resource":</a:t>
            </a:r>
            <a:r>
              <a:rPr lang="en-US" altLang="en-US" sz="2100">
                <a:solidFill>
                  <a:srgbClr val="1e7452"/>
                </a:solidFill>
                <a:latin typeface="맑은 고딕"/>
                <a:ea typeface="맑은 고딕"/>
              </a:rPr>
              <a:t> "*" </a:t>
            </a:r>
            <a:r>
              <a:rPr lang="en-US" altLang="en-US" sz="2100">
                <a:latin typeface="맑은 고딕"/>
                <a:ea typeface="맑은 고딕"/>
              </a:rPr>
              <a:t> </a:t>
            </a:r>
            <a:r>
              <a:rPr lang="ko-KR" altLang="en-US" sz="2100">
                <a:latin typeface="맑은 고딕"/>
                <a:ea typeface="맑은 고딕"/>
              </a:rPr>
              <a:t>// 모든 리소스를 대상으로 허용</a:t>
            </a:r>
            <a:endParaRPr lang="ko-KR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  ]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en-US" sz="2100">
                <a:latin typeface="맑은 고딕"/>
                <a:ea typeface="맑은 고딕"/>
              </a:rPr>
              <a:t>}</a:t>
            </a:r>
            <a:endParaRPr lang="en-US" altLang="en-US" sz="21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1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9338" y="2901710"/>
            <a:ext cx="8137061" cy="6280390"/>
          </a:xfrm>
          <a:prstGeom prst="rect">
            <a:avLst/>
          </a:prstGeom>
        </p:spPr>
      </p:pic>
      <p:sp>
        <p:nvSpPr>
          <p:cNvPr id="34" name="가로 글상자 33"/>
          <p:cNvSpPr txBox="1"/>
          <p:nvPr/>
        </p:nvSpPr>
        <p:spPr>
          <a:xfrm>
            <a:off x="1064895" y="9370696"/>
            <a:ext cx="9603105" cy="421004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IAM 롤에 EC2 스냅샷·이미지 생성, 자원 조회, 보안 그룹 제어 권한을 추가함</a:t>
            </a:r>
            <a:endParaRPr lang="ko-KR" altLang="en-US" sz="2200"/>
          </a:p>
        </p:txBody>
      </p:sp>
      <p:sp>
        <p:nvSpPr>
          <p:cNvPr id="38" name="가로 글상자 37"/>
          <p:cNvSpPr txBox="1"/>
          <p:nvPr/>
        </p:nvSpPr>
        <p:spPr>
          <a:xfrm>
            <a:off x="914400" y="2400300"/>
            <a:ext cx="12407266" cy="388620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>
              <a:buNone/>
              <a:defRPr/>
            </a:pPr>
            <a:r>
              <a:rPr lang="en-US" altLang="ko-KR" sz="2000" b="1">
                <a:solidFill>
                  <a:schemeClr val="accent2"/>
                </a:solidFill>
                <a:latin typeface="맑은 고딕"/>
              </a:rPr>
              <a:t>EC2에 스냅샷·조회·보안그룹 제어 권한이 없으면 IDS는 탐지만 가능하며, 권한을 부여해야 대응까지 가능</a:t>
            </a:r>
            <a:r>
              <a:rPr lang="ko-KR" altLang="en-US" sz="2000" b="1">
                <a:solidFill>
                  <a:schemeClr val="accent2"/>
                </a:solidFill>
                <a:latin typeface="맑은 고딕"/>
              </a:rPr>
              <a:t>함</a:t>
            </a:r>
            <a:endParaRPr lang="en-US" altLang="ko-KR" sz="2000" b="1">
              <a:solidFill>
                <a:schemeClr val="accent2"/>
              </a:solidFill>
              <a:latin typeface="맑은 고딕"/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1059180" y="9791700"/>
            <a:ext cx="10828020" cy="421004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Wingdings"/>
              <a:buChar char="ü"/>
              <a:defRPr/>
            </a:pPr>
            <a:r>
              <a:rPr lang="en-US" altLang="ko-KR" sz="2200"/>
              <a:t>AMI(Amazon Machine Image): EC2 서버를 만들 때 쓰는 운영체제와 설정이 담긴 템플릿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385016093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940866" y="1028700"/>
            <a:ext cx="4260534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IAM </a:t>
            </a:r>
            <a:r>
              <a:rPr lang="ko-KR" altLang="en-US" sz="6000" b="1"/>
              <a:t>롤 생성</a:t>
            </a:r>
            <a:endParaRPr lang="ko-KR" altLang="en-US" sz="6000" b="1"/>
          </a:p>
        </p:txBody>
      </p:sp>
      <p:pic>
        <p:nvPicPr>
          <p:cNvPr id="17" name="그림 1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09600" y="2925700"/>
            <a:ext cx="8077200" cy="4458080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8991600" y="3419856"/>
            <a:ext cx="2059051" cy="541782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91600" y="4335780"/>
            <a:ext cx="8763000" cy="22181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가로 글상자 19"/>
          <p:cNvSpPr txBox="1"/>
          <p:nvPr/>
        </p:nvSpPr>
        <p:spPr>
          <a:xfrm>
            <a:off x="685800" y="8039100"/>
            <a:ext cx="12102465" cy="96012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정책 이름을 </a:t>
            </a:r>
            <a:r>
              <a:rPr lang="en-US" altLang="ko-KR" sz="2200" b="1"/>
              <a:t>EC2_Respond_Minimal</a:t>
            </a:r>
            <a:r>
              <a:rPr lang="ko-KR" altLang="en-US" sz="2200"/>
              <a:t>로 지정해준다 </a:t>
            </a:r>
            <a:r>
              <a:rPr lang="en-US" altLang="ko-KR" sz="2200"/>
              <a:t>(</a:t>
            </a:r>
            <a:r>
              <a:rPr lang="ko-KR" altLang="en-US" sz="2200"/>
              <a:t>설명은 선택사항으로 써도 되고 안 써도 된다</a:t>
            </a:r>
            <a:r>
              <a:rPr lang="en-US" altLang="ko-KR" sz="2200"/>
              <a:t>)</a:t>
            </a: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en-US" altLang="ko-KR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정책 세부정보까지 맞췄다면  </a:t>
            </a:r>
            <a:r>
              <a:rPr lang="en-US" altLang="ko-KR" sz="2200"/>
              <a:t>‘</a:t>
            </a:r>
            <a:r>
              <a:rPr lang="ko-KR" altLang="en-US" sz="2200"/>
              <a:t>정책 생성</a:t>
            </a:r>
            <a:r>
              <a:rPr lang="en-US" altLang="ko-KR" sz="2200"/>
              <a:t>’</a:t>
            </a:r>
            <a:r>
              <a:rPr lang="ko-KR" altLang="en-US" sz="2200"/>
              <a:t>  버튼을 눌러준다</a:t>
            </a:r>
            <a:endParaRPr lang="ko-KR" altLang="en-US" sz="2200"/>
          </a:p>
        </p:txBody>
      </p:sp>
      <p:sp>
        <p:nvSpPr>
          <p:cNvPr id="21" name="가로 글상자 20"/>
          <p:cNvSpPr txBox="1"/>
          <p:nvPr/>
        </p:nvSpPr>
        <p:spPr>
          <a:xfrm>
            <a:off x="12428220" y="6657975"/>
            <a:ext cx="2583180" cy="3905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/>
              <a:t>정책 생성 완료</a:t>
            </a:r>
            <a:r>
              <a:rPr lang="en-US" altLang="ko-KR" sz="2000"/>
              <a:t>!</a:t>
            </a:r>
            <a:endParaRPr lang="en-US" altLang="ko-KR" sz="2000"/>
          </a:p>
        </p:txBody>
      </p:sp>
      <p:sp>
        <p:nvSpPr>
          <p:cNvPr id="23" name="직사각형 22"/>
          <p:cNvSpPr/>
          <p:nvPr/>
        </p:nvSpPr>
        <p:spPr>
          <a:xfrm>
            <a:off x="9448800" y="5905500"/>
            <a:ext cx="6705600" cy="2286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901414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210800" y="3519678"/>
            <a:ext cx="685800" cy="252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916400" y="4457700"/>
            <a:ext cx="685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075282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940866" y="1028700"/>
            <a:ext cx="4260534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IAM </a:t>
            </a:r>
            <a:r>
              <a:rPr lang="ko-KR" altLang="en-US" sz="6000" b="1"/>
              <a:t>롤 생성</a:t>
            </a:r>
            <a:endParaRPr lang="ko-KR" altLang="en-US" sz="6000" b="1"/>
          </a:p>
        </p:txBody>
      </p:sp>
      <p:sp>
        <p:nvSpPr>
          <p:cNvPr id="24" name="가로 글상자 23"/>
          <p:cNvSpPr txBox="1"/>
          <p:nvPr/>
        </p:nvSpPr>
        <p:spPr>
          <a:xfrm>
            <a:off x="1066800" y="2634613"/>
            <a:ext cx="12954000" cy="9734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900" b="1"/>
              <a:t>2.</a:t>
            </a:r>
            <a:r>
              <a:rPr lang="ko-KR" altLang="en-US" sz="2900" b="1"/>
              <a:t> </a:t>
            </a:r>
            <a:r>
              <a:rPr lang="en-US" altLang="ko-KR" sz="2900" b="1"/>
              <a:t>IAM</a:t>
            </a:r>
            <a:r>
              <a:rPr lang="ko-KR" altLang="en-US" sz="2900" b="1"/>
              <a:t>롤 생성 (EC2 서비스에 정책 연결, SSM 접속 권한 부여)</a:t>
            </a:r>
            <a:endParaRPr lang="ko-KR" altLang="en-US" sz="2900" b="1"/>
          </a:p>
          <a:p>
            <a:pPr lvl="0">
              <a:defRPr/>
            </a:pPr>
            <a:r>
              <a:rPr lang="ko-KR" altLang="en-US" sz="2900" b="1"/>
              <a:t>   </a:t>
            </a:r>
            <a:r>
              <a:rPr lang="ko-KR" altLang="en-US" sz="2000" b="1"/>
              <a:t>→ EC2가 직접 정책을 사용하고, SSH 없이도 SSM으로 안전하게 접속할 수 있도록 역할 생성</a:t>
            </a:r>
            <a:endParaRPr lang="ko-KR" altLang="en-US" sz="2000" b="1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600" y="3918583"/>
            <a:ext cx="3182535" cy="558786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5800" y="3918583"/>
            <a:ext cx="12321886" cy="111637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78200" y="7695779"/>
            <a:ext cx="1804930" cy="495720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4699634" y="8267700"/>
            <a:ext cx="13740767" cy="1491616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en-US" altLang="ko-KR" sz="2200"/>
              <a:t>IAM</a:t>
            </a:r>
            <a:r>
              <a:rPr lang="ko-KR" altLang="en-US" sz="2200"/>
              <a:t>에서 </a:t>
            </a:r>
            <a:r>
              <a:rPr lang="en-US" altLang="ko-KR" sz="2200"/>
              <a:t>‘</a:t>
            </a:r>
            <a:r>
              <a:rPr lang="ko-KR" altLang="en-US" sz="2200"/>
              <a:t>역할</a:t>
            </a:r>
            <a:r>
              <a:rPr lang="en-US" altLang="ko-KR" sz="2200"/>
              <a:t>’</a:t>
            </a:r>
            <a:r>
              <a:rPr lang="ko-KR" altLang="en-US" sz="2200"/>
              <a:t>을 클릭해준다</a:t>
            </a:r>
            <a:endParaRPr lang="ko-KR" altLang="en-US" sz="22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2200"/>
              <a:t>‘</a:t>
            </a:r>
            <a:r>
              <a:rPr lang="ko-KR" altLang="en-US" sz="2200"/>
              <a:t>역할 생성</a:t>
            </a:r>
            <a:r>
              <a:rPr lang="en-US" altLang="ko-KR" sz="2200"/>
              <a:t>’</a:t>
            </a:r>
            <a:r>
              <a:rPr lang="ko-KR" altLang="en-US" sz="2200"/>
              <a:t> 버튼을 클릭 해준다</a:t>
            </a:r>
            <a:endParaRPr lang="ko-KR" altLang="en-US" sz="22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200"/>
              <a:t>엔터티 유형으로는 </a:t>
            </a:r>
            <a:r>
              <a:rPr lang="en-US" altLang="ko-KR" sz="2200"/>
              <a:t>AWS </a:t>
            </a:r>
            <a:r>
              <a:rPr lang="ko-KR" altLang="en-US" sz="2200"/>
              <a:t>서비스를 선택하고</a:t>
            </a:r>
            <a:r>
              <a:rPr lang="en-US" altLang="ko-KR" sz="2200"/>
              <a:t>,</a:t>
            </a:r>
            <a:r>
              <a:rPr lang="ko-KR" altLang="en-US" sz="2200"/>
              <a:t> 서비스 사례로는 </a:t>
            </a:r>
            <a:r>
              <a:rPr lang="en-US" altLang="ko-KR" sz="2200"/>
              <a:t>EC2</a:t>
            </a:r>
            <a:r>
              <a:rPr lang="ko-KR" altLang="en-US" sz="2200"/>
              <a:t> 선택 후</a:t>
            </a:r>
            <a:r>
              <a:rPr lang="en-US" altLang="ko-KR" sz="2200"/>
              <a:t>,</a:t>
            </a:r>
            <a:r>
              <a:rPr lang="ko-KR" altLang="en-US" sz="2200"/>
              <a:t>  </a:t>
            </a:r>
            <a:r>
              <a:rPr lang="en-US" altLang="ko-KR" sz="2200"/>
              <a:t>‘</a:t>
            </a:r>
            <a:r>
              <a:rPr lang="ko-KR" altLang="en-US" sz="2200"/>
              <a:t>다음</a:t>
            </a:r>
            <a:r>
              <a:rPr lang="en-US" altLang="ko-KR" sz="2200"/>
              <a:t>’</a:t>
            </a:r>
            <a:r>
              <a:rPr lang="ko-KR" altLang="en-US" sz="2200"/>
              <a:t> 버튼을 클릭해준다</a:t>
            </a:r>
            <a:endParaRPr lang="ko-KR" altLang="en-US" sz="22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31713" y="5345473"/>
            <a:ext cx="6739708" cy="269362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30000" y="5372100"/>
            <a:ext cx="6477000" cy="22098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5697200" y="4076700"/>
            <a:ext cx="914400" cy="27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6992600" y="7750212"/>
            <a:ext cx="8382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19200" y="7810500"/>
            <a:ext cx="457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686300" y="6286500"/>
            <a:ext cx="1562100" cy="6858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82400" y="6362700"/>
            <a:ext cx="3009900" cy="2286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1627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940866" y="1028700"/>
            <a:ext cx="4260534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IAM </a:t>
            </a:r>
            <a:r>
              <a:rPr lang="ko-KR" altLang="en-US" sz="6000" b="1"/>
              <a:t>롤 생성</a:t>
            </a:r>
            <a:endParaRPr lang="ko-KR" altLang="en-US" sz="6000" b="1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2628900"/>
            <a:ext cx="11721532" cy="28131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5524500"/>
            <a:ext cx="11734800" cy="92777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30200" y="3695699"/>
            <a:ext cx="4800600" cy="211725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" y="6990825"/>
            <a:ext cx="8025665" cy="142486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00026" y="6990825"/>
            <a:ext cx="8702174" cy="53526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15403" y="7678487"/>
            <a:ext cx="8686798" cy="457200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9">
            <a:lum/>
          </a:blip>
          <a:srcRect/>
          <a:stretch>
            <a:fillRect/>
          </a:stretch>
        </p:blipFill>
        <p:spPr>
          <a:xfrm>
            <a:off x="609600" y="8498123"/>
            <a:ext cx="1981200" cy="325627"/>
          </a:xfrm>
          <a:prstGeom prst="rect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685800" y="8928736"/>
            <a:ext cx="17830800" cy="1165859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200"/>
              <a:t>정책 생성에서 만든 EC2_Respond_Minimal 정책과 키 없이 SSM 접속을 가능하게 하는 AmazonSSMManagedInstanceCore 정책을 선택한다</a:t>
            </a:r>
            <a:endParaRPr lang="ko-KR" altLang="en-US" sz="2200"/>
          </a:p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2200"/>
              <a:t>그 후 ‘다음’ 버튼을 눌러 역할 이름을 ec2_ids_role로 지정한 뒤,  ‘역할 생성’ 버튼을 클릭하면 IAM 롤(역할) 생성이 완료됨</a:t>
            </a:r>
            <a:endParaRPr lang="ko-KR" altLang="en-US" sz="2200"/>
          </a:p>
        </p:txBody>
      </p:sp>
      <p:sp>
        <p:nvSpPr>
          <p:cNvPr id="48" name="왼쪽 화살표 47"/>
          <p:cNvSpPr/>
          <p:nvPr/>
        </p:nvSpPr>
        <p:spPr>
          <a:xfrm rot="10807314">
            <a:off x="12420275" y="4686836"/>
            <a:ext cx="504764" cy="30506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85858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915400" y="7678487"/>
            <a:ext cx="7086600" cy="4368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901414"/>
              </a:solidFill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533400" y="6515100"/>
            <a:ext cx="9683116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EC2가 SSM으로 접속하고, 보안 대응을 수행할 수 있도록 두 가지 정책을 연결한 IAM 역할을 생성</a:t>
            </a:r>
            <a:endParaRPr lang="ko-KR" altLang="en-US" b="1">
              <a:solidFill>
                <a:schemeClr val="accent2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2600" y="8529466"/>
            <a:ext cx="762000" cy="271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863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019800" y="944880"/>
            <a:ext cx="76066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인스턴스</a:t>
            </a:r>
            <a:r>
              <a:rPr lang="en-US" altLang="ko-KR" sz="6000" b="1"/>
              <a:t> </a:t>
            </a:r>
            <a:r>
              <a:rPr lang="ko-KR" altLang="en-US" sz="6000" b="1"/>
              <a:t>생성</a:t>
            </a:r>
            <a:endParaRPr lang="ko-KR" altLang="en-US" sz="6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457" y="2629814"/>
            <a:ext cx="3199942" cy="639988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7200" y="2697480"/>
            <a:ext cx="12954000" cy="1409636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267200" y="4480497"/>
            <a:ext cx="7010400" cy="226320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1066800" y="58293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240000" y="2857500"/>
            <a:ext cx="1752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95800" y="6057900"/>
            <a:ext cx="1295400" cy="3048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4343399" y="7124700"/>
            <a:ext cx="9454516" cy="2026923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에서 인스턴스를 클릭해준다 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‘</a:t>
            </a:r>
            <a:r>
              <a:rPr lang="ko-KR" altLang="en-US" sz="2200"/>
              <a:t>인스턴스 시작</a:t>
            </a:r>
            <a:r>
              <a:rPr lang="en-US" altLang="ko-KR" sz="2200"/>
              <a:t>’</a:t>
            </a:r>
            <a:r>
              <a:rPr lang="ko-KR" altLang="en-US" sz="2200"/>
              <a:t> 버튼을 클릭해준다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인스턴스 시작의 이름 및 태그에 </a:t>
            </a:r>
            <a:r>
              <a:rPr lang="en-US" altLang="ko-KR" sz="2200"/>
              <a:t>EC2</a:t>
            </a:r>
            <a:r>
              <a:rPr lang="ko-KR" altLang="en-US" sz="2200"/>
              <a:t> 서버 이름을 </a:t>
            </a:r>
            <a:r>
              <a:rPr lang="en-US" altLang="ko-KR" sz="2200" b="1"/>
              <a:t>EC2_IDS</a:t>
            </a:r>
            <a:r>
              <a:rPr lang="ko-KR" altLang="en-US" sz="2200"/>
              <a:t>라고 지정해준다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 인스턴스에서 사용할 </a:t>
            </a:r>
            <a:r>
              <a:rPr lang="en-US" altLang="ko-KR" sz="2200"/>
              <a:t>OS</a:t>
            </a:r>
            <a:r>
              <a:rPr lang="ko-KR" altLang="en-US" sz="2200"/>
              <a:t>는 </a:t>
            </a:r>
            <a:r>
              <a:rPr lang="en-US" altLang="ko-KR" sz="2200" b="1"/>
              <a:t>Ubuntu</a:t>
            </a:r>
            <a:r>
              <a:rPr lang="ko-KR" altLang="en-US" sz="2200"/>
              <a:t>로 선택해준다</a:t>
            </a:r>
            <a:endParaRPr lang="ko-KR" altLang="en-US" sz="22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77026" y="4480497"/>
            <a:ext cx="6429974" cy="21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591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019800" y="944880"/>
            <a:ext cx="76066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인스턴스</a:t>
            </a:r>
            <a:r>
              <a:rPr lang="en-US" altLang="ko-KR" sz="6000" b="1"/>
              <a:t> </a:t>
            </a:r>
            <a:r>
              <a:rPr lang="ko-KR" altLang="en-US" sz="6000" b="1"/>
              <a:t>생성</a:t>
            </a:r>
            <a:endParaRPr lang="ko-KR" altLang="en-US" sz="6000" b="1"/>
          </a:p>
        </p:txBody>
      </p: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600" y="2628900"/>
            <a:ext cx="7086600" cy="19601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그림 3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19759" y="4865624"/>
            <a:ext cx="6390640" cy="22590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그림 3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09600" y="7429500"/>
            <a:ext cx="6400800" cy="2514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0999" y="2628900"/>
            <a:ext cx="9220200" cy="19812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16756" y="4914900"/>
            <a:ext cx="7070844" cy="22098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124199" y="5295900"/>
            <a:ext cx="2286000" cy="3048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61999" y="6362700"/>
            <a:ext cx="2057400" cy="381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14399" y="7810500"/>
            <a:ext cx="685800" cy="2286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115299" y="4076700"/>
            <a:ext cx="2057400" cy="381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115300" y="6515100"/>
            <a:ext cx="3009900" cy="44958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38200" y="3314700"/>
            <a:ext cx="6705600" cy="762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54104" y="7229907"/>
            <a:ext cx="1318495" cy="4281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054104" y="7277100"/>
            <a:ext cx="1295399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가로 글상자 46"/>
          <p:cNvSpPr txBox="1"/>
          <p:nvPr/>
        </p:nvSpPr>
        <p:spPr>
          <a:xfrm>
            <a:off x="7162800" y="7795258"/>
            <a:ext cx="11201400" cy="2225041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/>
              <a:t>인스턴스  유형은 </a:t>
            </a:r>
            <a:r>
              <a:rPr lang="en-US" altLang="ko-KR" sz="1900"/>
              <a:t> IDS 구축에 필요한 최소 사양을 충족하는 t3.micro 인스턴스</a:t>
            </a:r>
            <a:r>
              <a:rPr lang="ko-KR" altLang="en-US" sz="1900"/>
              <a:t>로</a:t>
            </a:r>
            <a:r>
              <a:rPr lang="en-US" altLang="ko-KR" sz="1900"/>
              <a:t> 선택</a:t>
            </a:r>
            <a:r>
              <a:rPr lang="ko-KR" altLang="en-US" sz="1900"/>
              <a:t>한다</a:t>
            </a:r>
            <a:endParaRPr lang="ko-KR" altLang="en-US" sz="19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/>
              <a:t>키 페어는 전에 생성해 두었던 </a:t>
            </a:r>
            <a:r>
              <a:rPr lang="en-US" altLang="ko-KR" sz="1900"/>
              <a:t>NetFriend-key</a:t>
            </a:r>
            <a:r>
              <a:rPr lang="ko-KR" altLang="en-US" sz="1900"/>
              <a:t>로 선택한다</a:t>
            </a:r>
            <a:endParaRPr lang="ko-KR" altLang="en-US" sz="19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/>
              <a:t>방화벽</a:t>
            </a:r>
            <a:r>
              <a:rPr lang="en-US" altLang="ko-KR" sz="1900"/>
              <a:t>(</a:t>
            </a:r>
            <a:r>
              <a:rPr lang="ko-KR" altLang="en-US" sz="1900"/>
              <a:t>보안 그룹</a:t>
            </a:r>
            <a:r>
              <a:rPr lang="en-US" altLang="ko-KR" sz="1900"/>
              <a:t>)</a:t>
            </a:r>
            <a:r>
              <a:rPr lang="ko-KR" altLang="en-US" sz="1900"/>
              <a:t>은 기존 보안 그룹 선택을 클릭 후</a:t>
            </a:r>
            <a:r>
              <a:rPr lang="en-US" altLang="ko-KR" sz="1900"/>
              <a:t>,</a:t>
            </a:r>
            <a:r>
              <a:rPr lang="ko-KR" altLang="en-US" sz="1900"/>
              <a:t> 기존에 만들어 두었던 </a:t>
            </a:r>
            <a:r>
              <a:rPr lang="en-US" altLang="ko-KR" sz="1900"/>
              <a:t>ids_sg</a:t>
            </a:r>
            <a:r>
              <a:rPr lang="ko-KR" altLang="en-US" sz="1900"/>
              <a:t>를 선택한다</a:t>
            </a:r>
            <a:endParaRPr lang="ko-KR" altLang="en-US" sz="19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/>
              <a:t>스토리지 구성</a:t>
            </a:r>
            <a:r>
              <a:rPr xmlns:mc="http://schemas.openxmlformats.org/markup-compatibility/2006" xmlns:hp="http://schemas.haansoft.com/office/presentation/8.0" lang="ko-KR" altLang="en-US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은 안전하게 </a:t>
            </a:r>
            <a:r>
              <a:rPr xmlns:mc="http://schemas.openxmlformats.org/markup-compatibility/2006" xmlns:hp="http://schemas.haansoft.com/office/presentation/8.0" lang="en-US" altLang="ko-KR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20GB</a:t>
            </a:r>
            <a:r>
              <a:rPr xmlns:mc="http://schemas.openxmlformats.org/markup-compatibility/2006" xmlns:hp="http://schemas.haansoft.com/office/presentation/8.0" lang="ko-KR" altLang="en-US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로 바꿔준다 </a:t>
            </a:r>
            <a:r>
              <a:rPr xmlns:mc="http://schemas.openxmlformats.org/markup-compatibility/2006" xmlns:hp="http://schemas.haansoft.com/office/presentation/8.0" lang="en-US" altLang="ko-KR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(</a:t>
            </a:r>
            <a:r>
              <a:rPr xmlns:mc="http://schemas.openxmlformats.org/markup-compatibility/2006" xmlns:hp="http://schemas.haansoft.com/office/presentation/8.0" lang="ko-KR" altLang="en-US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로그가 많이 쌓이면 기존 </a:t>
            </a:r>
            <a:r>
              <a:rPr xmlns:mc="http://schemas.openxmlformats.org/markup-compatibility/2006" xmlns:hp="http://schemas.haansoft.com/office/presentation/8.0" lang="en-US" altLang="ko-KR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8GB</a:t>
            </a:r>
            <a:r>
              <a:rPr xmlns:mc="http://schemas.openxmlformats.org/markup-compatibility/2006" xmlns:hp="http://schemas.haansoft.com/office/presentation/8.0" lang="ko-KR" altLang="en-US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는 금방 찰 수 있음</a:t>
            </a:r>
            <a:r>
              <a:rPr xmlns:mc="http://schemas.openxmlformats.org/markup-compatibility/2006" xmlns:hp="http://schemas.haansoft.com/office/presentation/8.0" lang="en-US" altLang="ko-KR" sz="19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)</a:t>
            </a:r>
            <a:endParaRPr xmlns:mc="http://schemas.openxmlformats.org/markup-compatibility/2006" xmlns:hp="http://schemas.haansoft.com/office/presentation/8.0" lang="en-US" altLang="ko-KR" sz="1900" b="0" i="0" u="none" strike="noStrike" baseline="0" mc:Ignorable="hp" hp:hslEmbossed="0">
              <a:solidFill>
                <a:srgbClr val="000000"/>
              </a:solidFill>
              <a:latin typeface="맑은 고딕"/>
              <a:ea typeface="맑은 고딕"/>
              <a:cs typeface="함초롬바탕"/>
            </a:endParaRPr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/>
              <a:t>고급 세부 정보에서 우리가 만들어 두었던 롤 정책 </a:t>
            </a:r>
            <a:r>
              <a:rPr lang="en-US" altLang="ko-KR" sz="1900"/>
              <a:t>ec2-ids-role</a:t>
            </a:r>
            <a:r>
              <a:rPr lang="ko-KR" altLang="en-US" sz="1900"/>
              <a:t>를 추가해준 후 </a:t>
            </a:r>
            <a:r>
              <a:rPr lang="en-US" altLang="ko-KR" sz="1900"/>
              <a:t>‘</a:t>
            </a:r>
            <a:r>
              <a:rPr lang="ko-KR" altLang="en-US" sz="1900"/>
              <a:t>인스턴스 시작</a:t>
            </a:r>
            <a:r>
              <a:rPr lang="en-US" altLang="ko-KR" sz="1900"/>
              <a:t>’</a:t>
            </a:r>
            <a:r>
              <a:rPr lang="ko-KR" altLang="en-US" sz="1900"/>
              <a:t> 버튼 클릭 </a:t>
            </a:r>
            <a:endParaRPr lang="ko-KR" altLang="en-US" sz="1900"/>
          </a:p>
        </p:txBody>
      </p:sp>
    </p:spTree>
    <p:extLst>
      <p:ext uri="{BB962C8B-B14F-4D97-AF65-F5344CB8AC3E}">
        <p14:creationId xmlns:p14="http://schemas.microsoft.com/office/powerpoint/2010/main" val="220004242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019800" y="944880"/>
            <a:ext cx="76066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인스턴스</a:t>
            </a:r>
            <a:r>
              <a:rPr lang="en-US" altLang="ko-KR" sz="6000" b="1"/>
              <a:t> </a:t>
            </a:r>
            <a:r>
              <a:rPr lang="ko-KR" altLang="en-US" sz="6000" b="1"/>
              <a:t>생성</a:t>
            </a:r>
            <a:endParaRPr lang="ko-KR" altLang="en-US" sz="6000" b="1"/>
          </a:p>
        </p:txBody>
      </p:sp>
      <p:pic>
        <p:nvPicPr>
          <p:cNvPr id="44" name="그림 4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4419600" y="3107055"/>
            <a:ext cx="9296400" cy="2743200"/>
          </a:xfrm>
          <a:prstGeom prst="rect">
            <a:avLst/>
          </a:prstGeom>
        </p:spPr>
      </p:pic>
      <p:pic>
        <p:nvPicPr>
          <p:cNvPr id="45" name="그림 4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419600" y="6307455"/>
            <a:ext cx="9372600" cy="24286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가로 글상자 45"/>
          <p:cNvSpPr txBox="1"/>
          <p:nvPr/>
        </p:nvSpPr>
        <p:spPr>
          <a:xfrm>
            <a:off x="7239000" y="8974455"/>
            <a:ext cx="3691890" cy="50101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600"/>
              <a:t>EC2 </a:t>
            </a:r>
            <a:r>
              <a:rPr lang="ko-KR" altLang="en-US" sz="2600"/>
              <a:t>인스턴스 생성 완료</a:t>
            </a:r>
            <a:r>
              <a:rPr lang="en-US" altLang="ko-KR" sz="2600"/>
              <a:t>!</a:t>
            </a:r>
            <a:endParaRPr lang="en-US" altLang="ko-KR" sz="2600"/>
          </a:p>
        </p:txBody>
      </p:sp>
    </p:spTree>
    <p:extLst>
      <p:ext uri="{BB962C8B-B14F-4D97-AF65-F5344CB8AC3E}">
        <p14:creationId xmlns:p14="http://schemas.microsoft.com/office/powerpoint/2010/main" val="388673586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553200" y="944880"/>
            <a:ext cx="49530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서버 접속</a:t>
            </a:r>
            <a:endParaRPr lang="ko-KR" altLang="en-US" sz="6000" b="1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2759335"/>
            <a:ext cx="13118016" cy="235923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051" y="5428680"/>
            <a:ext cx="6111349" cy="314381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0400" y="5416572"/>
            <a:ext cx="10058401" cy="5651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0400" y="6110553"/>
            <a:ext cx="10058400" cy="154754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2743200" y="4563205"/>
            <a:ext cx="19812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67000" y="6569335"/>
            <a:ext cx="2819400" cy="4278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953000" y="4563205"/>
            <a:ext cx="990600" cy="351695"/>
          </a:xfrm>
          <a:prstGeom prst="rect">
            <a:avLst/>
          </a:prstGeom>
          <a:noFill/>
          <a:ln w="50800">
            <a:solidFill>
              <a:srgbClr val="ffe76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287000" y="6972300"/>
            <a:ext cx="914400" cy="304800"/>
          </a:xfrm>
          <a:prstGeom prst="rect">
            <a:avLst/>
          </a:prstGeom>
          <a:noFill/>
          <a:ln w="50800">
            <a:solidFill>
              <a:srgbClr val="ffe76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8" name="가로 글상자 57"/>
          <p:cNvSpPr txBox="1"/>
          <p:nvPr/>
        </p:nvSpPr>
        <p:spPr>
          <a:xfrm>
            <a:off x="7080871" y="7993378"/>
            <a:ext cx="8616329" cy="1493522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인스턴스</a:t>
            </a:r>
            <a:r>
              <a:rPr lang="en-US" altLang="ko-KR" sz="2200"/>
              <a:t> </a:t>
            </a:r>
            <a:r>
              <a:rPr lang="ko-KR" altLang="en-US" sz="2200"/>
              <a:t>창에 들어가 우리가 생성한 </a:t>
            </a:r>
            <a:r>
              <a:rPr lang="en-US" altLang="ko-KR" sz="2200"/>
              <a:t>EC2_IDS</a:t>
            </a:r>
            <a:r>
              <a:rPr lang="ko-KR" altLang="en-US" sz="2200"/>
              <a:t> 인스턴스를 클릭한다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‘</a:t>
            </a:r>
            <a:r>
              <a:rPr lang="ko-KR" altLang="en-US" sz="2200"/>
              <a:t>인스턴스 상태 </a:t>
            </a:r>
            <a:r>
              <a:rPr lang="en-US" altLang="ko-KR" sz="2200"/>
              <a:t>‘</a:t>
            </a:r>
            <a:r>
              <a:rPr lang="ko-KR" altLang="en-US" sz="2200"/>
              <a:t> 버튼 클릭 후 </a:t>
            </a:r>
            <a:r>
              <a:rPr lang="en-US" altLang="ko-KR" sz="2200"/>
              <a:t>‘</a:t>
            </a:r>
            <a:r>
              <a:rPr lang="ko-KR" altLang="en-US" sz="2200"/>
              <a:t>인스턴스 시작</a:t>
            </a:r>
            <a:r>
              <a:rPr lang="en-US" altLang="ko-KR" sz="2200"/>
              <a:t>’</a:t>
            </a:r>
            <a:r>
              <a:rPr lang="ko-KR" altLang="en-US" sz="2200"/>
              <a:t>을 누른다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중지된 인스턴스가 실행중으로 뜨는 것을 확인 할 수 있음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122586246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553200" y="944880"/>
            <a:ext cx="49530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서버 접속</a:t>
            </a:r>
            <a:endParaRPr lang="ko-KR" altLang="en-US" sz="6000" b="1"/>
          </a:p>
        </p:txBody>
      </p:sp>
      <p:sp>
        <p:nvSpPr>
          <p:cNvPr id="60" name="가로 글상자 59"/>
          <p:cNvSpPr txBox="1"/>
          <p:nvPr/>
        </p:nvSpPr>
        <p:spPr>
          <a:xfrm>
            <a:off x="3532255" y="8060055"/>
            <a:ext cx="3049905" cy="43624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300"/>
              <a:t>일반 명령 프롬프트 창</a:t>
            </a:r>
            <a:endParaRPr lang="ko-KR" altLang="en-US" sz="230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3173976"/>
            <a:ext cx="8949163" cy="4712724"/>
          </a:xfrm>
          <a:prstGeom prst="rect">
            <a:avLst/>
          </a:prstGeom>
        </p:spPr>
      </p:pic>
      <p:sp>
        <p:nvSpPr>
          <p:cNvPr id="67" name="가로 글상자 66"/>
          <p:cNvSpPr txBox="1"/>
          <p:nvPr/>
        </p:nvSpPr>
        <p:spPr>
          <a:xfrm>
            <a:off x="9906000" y="3909059"/>
            <a:ext cx="8317230" cy="3943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ssh -i "C:\Users\</a:t>
            </a:r>
            <a:r>
              <a:rPr lang="ko-KR" altLang="en-US" sz="2000" b="1">
                <a:solidFill>
                  <a:schemeClr val="dk1"/>
                </a:solidFill>
              </a:rPr>
              <a:t>사용자</a:t>
            </a:r>
            <a:r>
              <a:rPr lang="en-US" altLang="ko-KR" sz="2000" b="1">
                <a:solidFill>
                  <a:schemeClr val="dk1"/>
                </a:solidFill>
              </a:rPr>
              <a:t>\Desktop\NetFriend-key.pem" ubuntu@3.37.59.208</a:t>
            </a:r>
            <a:endParaRPr lang="en-US" altLang="ko-KR" sz="2000" b="1">
              <a:solidFill>
                <a:schemeClr val="dk1"/>
              </a:solidFill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9982200" y="4583430"/>
            <a:ext cx="6781800" cy="2120265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ssh → 원격 서버 접속 명령어</a:t>
            </a: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-i "키 경로" → 우리가 생성한 키 페어(.pem) 로 인증</a:t>
            </a: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ubuntu@ → Ubuntu OS 기본 사용자 계정</a:t>
            </a: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 sz="19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3.37.59.208 → EC2 인스턴스의 공인 IP 주소</a:t>
            </a:r>
            <a:endParaRPr lang="ko-KR" altLang="en-US" sz="1900">
              <a:solidFill>
                <a:schemeClr val="dk1"/>
              </a:solidFill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533400" y="8907780"/>
            <a:ext cx="16154400" cy="967740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로컬 PC에서 생성한 키 페어를 사용해 Ubuntu 계정으로 EC2 서버에 원격 접속한다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위 명령어 </a:t>
            </a:r>
            <a:r>
              <a:rPr lang="en-US" altLang="ko-KR" sz="2200"/>
              <a:t>(ssh -i "C:\Users\</a:t>
            </a:r>
            <a:r>
              <a:rPr lang="ko-KR" altLang="en-US" sz="2200"/>
              <a:t>사용자</a:t>
            </a:r>
            <a:r>
              <a:rPr lang="en-US" altLang="ko-KR" sz="2200"/>
              <a:t>\Desktop\rsa-key.pem" ubuntu@3.37.59.208)</a:t>
            </a:r>
            <a:r>
              <a:rPr lang="ko-KR" altLang="en-US" sz="2200"/>
              <a:t>를 입력하면 바로 서버 접속 가능하다</a:t>
            </a:r>
            <a:endParaRPr lang="ko-KR" altLang="en-US" sz="2200"/>
          </a:p>
        </p:txBody>
      </p:sp>
      <p:sp>
        <p:nvSpPr>
          <p:cNvPr id="72" name="직사각형 71"/>
          <p:cNvSpPr/>
          <p:nvPr/>
        </p:nvSpPr>
        <p:spPr>
          <a:xfrm>
            <a:off x="1828800" y="3924300"/>
            <a:ext cx="5257800" cy="228600"/>
          </a:xfrm>
          <a:prstGeom prst="rect">
            <a:avLst/>
          </a:prstGeom>
          <a:noFill/>
          <a:ln w="38100">
            <a:solidFill>
              <a:srgbClr val="7a7c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9643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07538" y="2482220"/>
            <a:ext cx="3151318" cy="946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시각화</a:t>
            </a:r>
            <a:endParaRPr lang="ko-KR" alt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3636" y="3506869"/>
            <a:ext cx="2423220" cy="9508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 페어 생성</a:t>
            </a:r>
            <a:endParaRPr lang="ko-KR" alt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57755" y="2491745"/>
            <a:ext cx="2970609" cy="9467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Visualization</a:t>
            </a:r>
            <a:endParaRPr lang="en-US" sz="3000" b="1" u="none" strike="noStrike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57755" y="3453344"/>
            <a:ext cx="1571445" cy="9472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Pair 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241" y="2491745"/>
            <a:ext cx="965815" cy="946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lang="en-US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5800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9" name="AutoShape 9"/>
          <p:cNvSpPr/>
          <p:nvPr/>
        </p:nvSpPr>
        <p:spPr>
          <a:xfrm>
            <a:off x="685800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0" name="AutoShape 10"/>
          <p:cNvSpPr/>
          <p:nvPr/>
        </p:nvSpPr>
        <p:spPr>
          <a:xfrm>
            <a:off x="685800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1" name="AutoShape 11"/>
          <p:cNvSpPr/>
          <p:nvPr/>
        </p:nvSpPr>
        <p:spPr>
          <a:xfrm>
            <a:off x="685800" y="64574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2" name="AutoShape 12"/>
          <p:cNvSpPr/>
          <p:nvPr/>
        </p:nvSpPr>
        <p:spPr>
          <a:xfrm>
            <a:off x="685800" y="74190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01241" y="4414944"/>
            <a:ext cx="480640" cy="828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lang="en-US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1241" y="5376543"/>
            <a:ext cx="482798" cy="828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lang="en-US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01241" y="6338143"/>
            <a:ext cx="469776" cy="8286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lang="en-US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57755" y="6338143"/>
            <a:ext cx="2299395" cy="948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EC2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07538" y="5419300"/>
            <a:ext cx="5818318" cy="9480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IAM Role 생성</a:t>
            </a:r>
            <a:endParaRPr 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9258456" y="4457700"/>
            <a:ext cx="6629400" cy="9525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 그룹(방화벽) 설정</a:t>
            </a:r>
            <a:endParaRPr 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9307538" y="6376457"/>
            <a:ext cx="5818318" cy="94826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en-US" altLang="ko-KR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EC2 </a:t>
            </a: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인스턴스 생성</a:t>
            </a:r>
            <a:endParaRPr lang="ko-KR" alt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901241" y="3510920"/>
            <a:ext cx="965815" cy="946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lang="en-US" altLang="ko-KR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3429000" y="4424894"/>
            <a:ext cx="3276600" cy="9472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Security Group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3429000" y="5339294"/>
            <a:ext cx="3276600" cy="9472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IAM Role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AutoShape 12"/>
          <p:cNvSpPr/>
          <p:nvPr/>
        </p:nvSpPr>
        <p:spPr>
          <a:xfrm>
            <a:off x="685800" y="82677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8" name="TextBox 15"/>
          <p:cNvSpPr txBox="1"/>
          <p:nvPr/>
        </p:nvSpPr>
        <p:spPr>
          <a:xfrm>
            <a:off x="901824" y="7277100"/>
            <a:ext cx="469776" cy="94393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lang="en-US" altLang="ko-KR"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3429000" y="7243018"/>
            <a:ext cx="2299395" cy="948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500"/>
              </a:lnSpc>
              <a:defRPr/>
            </a:pP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onnect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9296400" y="7243232"/>
            <a:ext cx="5818318" cy="94826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500"/>
              </a:lnSpc>
              <a:defRPr/>
            </a:pPr>
            <a:r>
              <a:rPr lang="en-US" altLang="ko-KR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EC2 </a:t>
            </a: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</a:t>
            </a:r>
            <a:r>
              <a:rPr lang="en-US" altLang="ko-KR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접속</a:t>
            </a:r>
            <a:endParaRPr lang="ko-KR" altLang="en-US" sz="30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553200" y="944880"/>
            <a:ext cx="49530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EC2 </a:t>
            </a:r>
            <a:r>
              <a:rPr lang="ko-KR" altLang="en-US" sz="6000" b="1"/>
              <a:t>서버 접속</a:t>
            </a:r>
            <a:endParaRPr lang="ko-KR" altLang="en-US" sz="6000" b="1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5593" y="3009900"/>
            <a:ext cx="11134807" cy="5781716"/>
          </a:xfrm>
          <a:prstGeom prst="rect">
            <a:avLst/>
          </a:prstGeom>
        </p:spPr>
      </p:pic>
      <p:sp>
        <p:nvSpPr>
          <p:cNvPr id="67" name="가로 글상자 66"/>
          <p:cNvSpPr txBox="1"/>
          <p:nvPr/>
        </p:nvSpPr>
        <p:spPr>
          <a:xfrm>
            <a:off x="8252456" y="8944016"/>
            <a:ext cx="1805943" cy="52197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900"/>
              <a:t>접속완료</a:t>
            </a:r>
            <a:r>
              <a:rPr lang="en-US" altLang="ko-KR" sz="2900"/>
              <a:t>!</a:t>
            </a:r>
            <a:endParaRPr lang="en-US" altLang="ko-KR" sz="2900"/>
          </a:p>
        </p:txBody>
      </p:sp>
      <p:sp>
        <p:nvSpPr>
          <p:cNvPr id="68" name="직사각형 67"/>
          <p:cNvSpPr/>
          <p:nvPr/>
        </p:nvSpPr>
        <p:spPr>
          <a:xfrm>
            <a:off x="3505200" y="8191500"/>
            <a:ext cx="2438400" cy="2286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876800" y="4000500"/>
            <a:ext cx="6477000" cy="228600"/>
          </a:xfrm>
          <a:prstGeom prst="rect">
            <a:avLst/>
          </a:prstGeom>
          <a:noFill/>
          <a:ln w="38100">
            <a:solidFill>
              <a:srgbClr val="7a7cc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555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가로 글상자 45"/>
          <p:cNvSpPr txBox="1"/>
          <p:nvPr/>
        </p:nvSpPr>
        <p:spPr>
          <a:xfrm>
            <a:off x="5943600" y="4000500"/>
            <a:ext cx="7277100" cy="17621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1000" b="1"/>
              <a:t>추가 설정</a:t>
            </a:r>
            <a:endParaRPr lang="ko-KR" altLang="en-US" sz="11000" b="1"/>
          </a:p>
        </p:txBody>
      </p:sp>
    </p:spTree>
    <p:extLst>
      <p:ext uri="{BB962C8B-B14F-4D97-AF65-F5344CB8AC3E}">
        <p14:creationId xmlns:p14="http://schemas.microsoft.com/office/powerpoint/2010/main" val="161826719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그룹 생성</a:t>
            </a:r>
            <a:endParaRPr lang="ko-KR" altLang="en-US" sz="6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606" y="2705100"/>
            <a:ext cx="3523393" cy="63542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9599" y="2697480"/>
            <a:ext cx="11393199" cy="13693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19600" y="6286267"/>
            <a:ext cx="10458451" cy="178016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19600" y="8115300"/>
            <a:ext cx="1306797" cy="365515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4480545" y="8593455"/>
            <a:ext cx="10530854" cy="1424940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en-US" altLang="ko-KR" sz="2100"/>
              <a:t>IAM</a:t>
            </a:r>
            <a:r>
              <a:rPr lang="ko-KR" altLang="en-US" sz="2100"/>
              <a:t>에서 사용자 그룹으로 들어가 </a:t>
            </a:r>
            <a:r>
              <a:rPr lang="en-US" altLang="ko-KR" sz="2100"/>
              <a:t>‘</a:t>
            </a:r>
            <a:r>
              <a:rPr lang="ko-KR" altLang="en-US" sz="2100"/>
              <a:t>그룹 생성</a:t>
            </a:r>
            <a:r>
              <a:rPr lang="en-US" altLang="ko-KR" sz="2100"/>
              <a:t>’</a:t>
            </a:r>
            <a:r>
              <a:rPr lang="ko-KR" altLang="en-US" sz="2100"/>
              <a:t> 버튼을 클릭해준다</a:t>
            </a:r>
            <a:endParaRPr lang="ko-KR" altLang="en-US" sz="21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1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100"/>
              <a:t>그룹 이름으로</a:t>
            </a:r>
            <a:r>
              <a:rPr lang="en-US" altLang="ko-KR" sz="2100"/>
              <a:t> </a:t>
            </a:r>
            <a:r>
              <a:rPr lang="en-US" altLang="ko-KR" sz="2100" b="1"/>
              <a:t>NetFriend</a:t>
            </a:r>
            <a:r>
              <a:rPr lang="ko-KR" altLang="en-US" sz="2100"/>
              <a:t>를 지정해준 후</a:t>
            </a:r>
            <a:r>
              <a:rPr lang="en-US" altLang="ko-KR" sz="2100"/>
              <a:t>,</a:t>
            </a:r>
            <a:r>
              <a:rPr lang="ko-KR" altLang="en-US" sz="2100"/>
              <a:t> 권한으로 </a:t>
            </a:r>
            <a:r>
              <a:rPr lang="en-US" altLang="ko-KR" sz="2100" b="1"/>
              <a:t>AmazonEC2FullAccess</a:t>
            </a:r>
            <a:r>
              <a:rPr lang="ko-KR" altLang="en-US" sz="2100"/>
              <a:t>를 선택해준다</a:t>
            </a:r>
            <a:endParaRPr lang="ko-KR" altLang="en-US" sz="21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1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100"/>
              <a:t>선택을 맞췄다면 </a:t>
            </a:r>
            <a:r>
              <a:rPr lang="en-US" altLang="ko-KR" sz="2100"/>
              <a:t>‘</a:t>
            </a:r>
            <a:r>
              <a:rPr lang="ko-KR" altLang="en-US" sz="2100"/>
              <a:t>사용자 그룹 생성</a:t>
            </a:r>
            <a:r>
              <a:rPr lang="en-US" altLang="ko-KR" sz="2100"/>
              <a:t>’</a:t>
            </a:r>
            <a:r>
              <a:rPr lang="ko-KR" altLang="en-US" sz="2100"/>
              <a:t> 버튼을 클릭해준다</a:t>
            </a:r>
            <a:endParaRPr lang="ko-KR" altLang="en-US" sz="21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19600" y="4278314"/>
            <a:ext cx="10237107" cy="17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3237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0198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그룹 생성</a:t>
            </a:r>
            <a:endParaRPr lang="ko-KR" altLang="en-US" sz="6000" b="1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2857500"/>
            <a:ext cx="7006206" cy="15075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1373" y="4000500"/>
            <a:ext cx="10673289" cy="43129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39" y="4738465"/>
            <a:ext cx="12841493" cy="2067213"/>
          </a:xfrm>
          <a:prstGeom prst="rect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6090286" y="6964680"/>
            <a:ext cx="2367914" cy="46482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500"/>
              <a:t>그룹 생성 완료</a:t>
            </a:r>
            <a:r>
              <a:rPr lang="en-US" altLang="ko-KR" sz="2500"/>
              <a:t>!</a:t>
            </a:r>
            <a:endParaRPr lang="en-US" altLang="ko-KR" sz="2500"/>
          </a:p>
        </p:txBody>
      </p:sp>
    </p:spTree>
    <p:extLst>
      <p:ext uri="{BB962C8B-B14F-4D97-AF65-F5344CB8AC3E}">
        <p14:creationId xmlns:p14="http://schemas.microsoft.com/office/powerpoint/2010/main" val="3372472976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계정 추가</a:t>
            </a:r>
            <a:endParaRPr lang="ko-KR" altLang="en-US" sz="6000" b="1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800" y="2594709"/>
            <a:ext cx="3320552" cy="613019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628900"/>
            <a:ext cx="9727698" cy="93375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0" y="3695700"/>
            <a:ext cx="10267924" cy="1806593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1295400" y="6438900"/>
            <a:ext cx="762000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4648200" y="4991100"/>
            <a:ext cx="58674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13335000" y="2781300"/>
            <a:ext cx="838200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72000" y="5561683"/>
            <a:ext cx="10972800" cy="2020217"/>
          </a:xfrm>
          <a:prstGeom prst="rect">
            <a:avLst/>
          </a:prstGeom>
        </p:spPr>
      </p:pic>
      <p:sp>
        <p:nvSpPr>
          <p:cNvPr id="114" name="직사각형 113"/>
          <p:cNvSpPr/>
          <p:nvPr/>
        </p:nvSpPr>
        <p:spPr>
          <a:xfrm>
            <a:off x="4648200" y="6819900"/>
            <a:ext cx="7239000" cy="685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6" name="가로 글상자 115"/>
          <p:cNvSpPr txBox="1"/>
          <p:nvPr/>
        </p:nvSpPr>
        <p:spPr>
          <a:xfrm>
            <a:off x="4724396" y="7734297"/>
            <a:ext cx="12712070" cy="2398398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IAM </a:t>
            </a:r>
            <a:r>
              <a:rPr lang="ko-KR" altLang="en-US" sz="2200"/>
              <a:t>에서 사용자 선택 후</a:t>
            </a:r>
            <a:r>
              <a:rPr lang="en-US" altLang="ko-KR" sz="2200"/>
              <a:t>,</a:t>
            </a:r>
            <a:r>
              <a:rPr lang="ko-KR" altLang="en-US" sz="2200"/>
              <a:t> 사용자 생성 버튼을 클릭해준다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사용자 세부정보에서 사용자 이름</a:t>
            </a:r>
            <a:r>
              <a:rPr lang="en-US" altLang="ko-KR" sz="2200"/>
              <a:t>(user5)</a:t>
            </a:r>
            <a:r>
              <a:rPr lang="ko-KR" altLang="en-US" sz="2200"/>
              <a:t>을 지정해준다 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그 후 바로 밑에 있는 </a:t>
            </a:r>
            <a:r>
              <a:rPr lang="en-US" altLang="ko-KR" sz="2200"/>
              <a:t>‘</a:t>
            </a:r>
            <a:r>
              <a:rPr lang="ko-KR" altLang="en-US" sz="2200"/>
              <a:t>AWS Management Console에 대한 사용자 액세스 권한 제공</a:t>
            </a:r>
            <a:r>
              <a:rPr lang="en-US" altLang="ko-KR" sz="2200"/>
              <a:t>’</a:t>
            </a:r>
            <a:r>
              <a:rPr lang="ko-KR" altLang="en-US" sz="2200"/>
              <a:t> 옵션을 체크 해준다 </a:t>
            </a:r>
            <a:endParaRPr lang="ko-KR" altLang="en-US" sz="2200"/>
          </a:p>
          <a:p>
            <a:pPr marL="314160" lvl="0" indent="-314160">
              <a:lnSpc>
                <a:spcPct val="1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0" lvl="0" indent="0">
              <a:buFont typeface="Arial"/>
              <a:buNone/>
              <a:defRPr/>
            </a:pPr>
            <a:r>
              <a:rPr lang="ko-KR" altLang="en-US" sz="2200"/>
              <a:t>     </a:t>
            </a:r>
            <a:r>
              <a:rPr lang="en-US" altLang="ko-KR" sz="2200"/>
              <a:t>(</a:t>
            </a:r>
            <a:r>
              <a:rPr lang="ko-KR" altLang="en-US" sz="2200"/>
              <a:t>해당 사용자가 AWS 콘솔에 직접 로그인할 수 있도록 허용하는 설정</a:t>
            </a:r>
            <a:r>
              <a:rPr lang="en-US" altLang="ko-KR" sz="2200"/>
              <a:t>)</a:t>
            </a:r>
            <a:endParaRPr lang="en-US" altLang="ko-KR" sz="2200"/>
          </a:p>
          <a:p>
            <a:pPr marL="0" lvl="0" indent="0">
              <a:lnSpc>
                <a:spcPct val="60000"/>
              </a:lnSpc>
              <a:buFont typeface="Arial"/>
              <a:buNone/>
              <a:defRPr/>
            </a:pPr>
            <a:endParaRPr lang="en-US" altLang="ko-KR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사용자를 유형으로는 </a:t>
            </a:r>
            <a:r>
              <a:rPr lang="en-US" altLang="ko-KR" sz="2200"/>
              <a:t>‘IAM</a:t>
            </a:r>
            <a:r>
              <a:rPr lang="ko-KR" altLang="en-US" sz="2200"/>
              <a:t> 사용자를 생성하고 싶음</a:t>
            </a:r>
            <a:r>
              <a:rPr lang="en-US" altLang="ko-KR" sz="2200"/>
              <a:t>’</a:t>
            </a:r>
            <a:r>
              <a:rPr lang="ko-KR" altLang="en-US" sz="2200"/>
              <a:t>을 선택해주면 된다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99196235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계정 추가</a:t>
            </a:r>
            <a:endParaRPr lang="ko-KR" altLang="en-US" sz="6000" b="1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29800" y="2628900"/>
            <a:ext cx="7289579" cy="259080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5434910"/>
            <a:ext cx="7924799" cy="243131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216" y="2664321"/>
            <a:ext cx="8687146" cy="2584493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10600" y="4914900"/>
            <a:ext cx="800917" cy="246923"/>
          </a:xfrm>
          <a:prstGeom prst="rect">
            <a:avLst/>
          </a:prstGeom>
        </p:spPr>
      </p:pic>
      <p:sp>
        <p:nvSpPr>
          <p:cNvPr id="122" name="직사각형 121"/>
          <p:cNvSpPr/>
          <p:nvPr/>
        </p:nvSpPr>
        <p:spPr>
          <a:xfrm>
            <a:off x="8991600" y="4914900"/>
            <a:ext cx="3810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66889" y="5524500"/>
            <a:ext cx="1819910" cy="28935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20200" y="5448300"/>
            <a:ext cx="7467600" cy="6096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20200" y="6134100"/>
            <a:ext cx="7479724" cy="1676400"/>
          </a:xfrm>
          <a:prstGeom prst="rect">
            <a:avLst/>
          </a:prstGeom>
        </p:spPr>
      </p:pic>
      <p:sp>
        <p:nvSpPr>
          <p:cNvPr id="126" name="직사각형 125"/>
          <p:cNvSpPr/>
          <p:nvPr/>
        </p:nvSpPr>
        <p:spPr>
          <a:xfrm>
            <a:off x="7924800" y="5524500"/>
            <a:ext cx="7620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838200" y="3314700"/>
            <a:ext cx="7620000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0058400" y="3390900"/>
            <a:ext cx="2209800" cy="53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0058400" y="4838700"/>
            <a:ext cx="6705600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9296400" y="6515100"/>
            <a:ext cx="2362200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2" name="가로 글상자 131"/>
          <p:cNvSpPr txBox="1"/>
          <p:nvPr/>
        </p:nvSpPr>
        <p:spPr>
          <a:xfrm>
            <a:off x="685800" y="8004810"/>
            <a:ext cx="17678400" cy="2167890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콘솔 암호에서 사용자 지정 암호를 선택해 비밀번호를 지정해준다</a:t>
            </a:r>
            <a:endParaRPr lang="ko-KR" altLang="en-US" sz="2200"/>
          </a:p>
          <a:p>
            <a:pPr marL="0" lvl="0" indent="0">
              <a:buFont typeface="Arial"/>
              <a:buNone/>
              <a:defRPr/>
            </a:pPr>
            <a:r>
              <a:rPr lang="ko-KR" altLang="en-US" sz="2200"/>
              <a:t>     </a:t>
            </a:r>
            <a:r>
              <a:rPr lang="en-US" altLang="ko-KR" sz="2200"/>
              <a:t>(</a:t>
            </a:r>
            <a:r>
              <a:rPr lang="ko-KR" altLang="en-US" sz="2200"/>
              <a:t>꼭 밑에 있는 새 암호 생성 박스도 같이 선택해 주어야 추후 팀원의 비번으로 바꿀 수 있음</a:t>
            </a:r>
            <a:r>
              <a:rPr lang="en-US" altLang="ko-KR" sz="2200"/>
              <a:t>)</a:t>
            </a: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설정을 맞췄다면 </a:t>
            </a:r>
            <a:r>
              <a:rPr lang="en-US" altLang="ko-KR" sz="2200"/>
              <a:t>‘</a:t>
            </a:r>
            <a:r>
              <a:rPr lang="ko-KR" altLang="en-US" sz="2200"/>
              <a:t>다음</a:t>
            </a:r>
            <a:r>
              <a:rPr lang="en-US" altLang="ko-KR" sz="2200"/>
              <a:t>’</a:t>
            </a:r>
            <a:r>
              <a:rPr lang="ko-KR" altLang="en-US" sz="2200"/>
              <a:t> 버튼을</a:t>
            </a:r>
            <a:r>
              <a:rPr lang="en-US" altLang="ko-KR" sz="2200"/>
              <a:t> </a:t>
            </a:r>
            <a:r>
              <a:rPr lang="ko-KR" altLang="en-US" sz="2200"/>
              <a:t>클릭하여 권한 설정 창으로 들어가 </a:t>
            </a:r>
            <a:r>
              <a:rPr lang="en-US" altLang="ko-KR" sz="2200"/>
              <a:t>‘</a:t>
            </a:r>
            <a:r>
              <a:rPr lang="ko-KR" altLang="en-US" sz="2200"/>
              <a:t>그룹 사용자 추가</a:t>
            </a:r>
            <a:r>
              <a:rPr lang="en-US" altLang="ko-KR" sz="2200"/>
              <a:t>’</a:t>
            </a:r>
            <a:r>
              <a:rPr lang="ko-KR" altLang="en-US" sz="2200"/>
              <a:t>  선택 후</a:t>
            </a:r>
            <a:r>
              <a:rPr lang="en-US" altLang="ko-KR" sz="2200"/>
              <a:t>,</a:t>
            </a:r>
            <a:r>
              <a:rPr lang="ko-KR" altLang="en-US" sz="2200"/>
              <a:t>  사용자 그룹으로 기존에 만들어 두었던 </a:t>
            </a:r>
            <a:r>
              <a:rPr lang="en-US" altLang="ko-KR" sz="2200"/>
              <a:t>NetFriend</a:t>
            </a:r>
            <a:r>
              <a:rPr lang="ko-KR" altLang="en-US" sz="2200"/>
              <a:t> 그룹을 선택해준다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그 다음 기존 설정들을 검토하고  </a:t>
            </a:r>
            <a:r>
              <a:rPr lang="en-US" altLang="ko-KR" sz="2200"/>
              <a:t>‘</a:t>
            </a:r>
            <a:r>
              <a:rPr lang="ko-KR" altLang="en-US" sz="2200"/>
              <a:t>사용자 생성</a:t>
            </a:r>
            <a:r>
              <a:rPr lang="en-US" altLang="ko-KR" sz="2200"/>
              <a:t>’</a:t>
            </a:r>
            <a:r>
              <a:rPr lang="ko-KR" altLang="en-US" sz="2200"/>
              <a:t> 버튼을 클릭하여 생성된 콘솔 로그인 </a:t>
            </a:r>
            <a:r>
              <a:rPr lang="en-US" altLang="ko-KR" sz="2200"/>
              <a:t>URL</a:t>
            </a:r>
            <a:r>
              <a:rPr lang="ko-KR" altLang="en-US" sz="2200"/>
              <a:t>와 아이디</a:t>
            </a:r>
            <a:r>
              <a:rPr lang="en-US" altLang="ko-KR" sz="2200"/>
              <a:t>/</a:t>
            </a:r>
            <a:r>
              <a:rPr lang="ko-KR" altLang="en-US" sz="2200"/>
              <a:t>비번을 팀원에게 전달해준다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1604639561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계정 추가</a:t>
            </a:r>
            <a:endParaRPr lang="ko-KR" altLang="en-US" sz="6000" b="1"/>
          </a:p>
        </p:txBody>
      </p:sp>
      <p:sp>
        <p:nvSpPr>
          <p:cNvPr id="131" name="가로 글상자 130"/>
          <p:cNvSpPr txBox="1"/>
          <p:nvPr/>
        </p:nvSpPr>
        <p:spPr>
          <a:xfrm>
            <a:off x="851530" y="2907030"/>
            <a:ext cx="8298185" cy="40767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100"/>
              <a:t>콘솔 로그인 </a:t>
            </a:r>
            <a:r>
              <a:rPr lang="en-US" altLang="ko-KR" sz="2100"/>
              <a:t>URL: </a:t>
            </a:r>
            <a:r>
              <a:rPr lang="en-US" altLang="ko-KR" sz="2100">
                <a:hlinkClick r:id="rId3"/>
              </a:rPr>
              <a:t>https://529088261200.signin.aws.amazon.com/console</a:t>
            </a:r>
            <a:r>
              <a:rPr lang="ko-KR" altLang="en-US" sz="2100"/>
              <a:t> </a:t>
            </a:r>
            <a:endParaRPr lang="ko-KR" altLang="en-US" sz="2100"/>
          </a:p>
        </p:txBody>
      </p:sp>
      <p:sp>
        <p:nvSpPr>
          <p:cNvPr id="132" name="가로 글상자 131"/>
          <p:cNvSpPr txBox="1"/>
          <p:nvPr/>
        </p:nvSpPr>
        <p:spPr>
          <a:xfrm>
            <a:off x="6741788" y="2486977"/>
            <a:ext cx="4231012" cy="46386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500" b="1"/>
              <a:t>IAM </a:t>
            </a:r>
            <a:r>
              <a:rPr lang="ko-KR" altLang="en-US" sz="2500" b="1"/>
              <a:t>사용자 로그인 과정 시현</a:t>
            </a:r>
            <a:endParaRPr lang="ko-KR" altLang="en-US" sz="2500" b="1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7905" y="3543300"/>
            <a:ext cx="3501295" cy="5867400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3878099"/>
            <a:ext cx="3610870" cy="2839408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585001"/>
            <a:ext cx="3786038" cy="5825699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1219200" y="6134100"/>
            <a:ext cx="32766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1219200" y="7001605"/>
            <a:ext cx="33528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1219200" y="7936230"/>
            <a:ext cx="33528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5562600" y="5782405"/>
            <a:ext cx="3048000" cy="2754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562600" y="7077805"/>
            <a:ext cx="31242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5562600" y="7802880"/>
            <a:ext cx="3124200" cy="312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5562600" y="8651558"/>
            <a:ext cx="3124200" cy="2257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9372600" y="6210300"/>
            <a:ext cx="3200400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8" name="가로 글상자 147"/>
          <p:cNvSpPr txBox="1"/>
          <p:nvPr/>
        </p:nvSpPr>
        <p:spPr>
          <a:xfrm>
            <a:off x="8915400" y="7644763"/>
            <a:ext cx="9525000" cy="1765937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1900"/>
              <a:t>위</a:t>
            </a:r>
            <a:r>
              <a:rPr lang="en-US" altLang="ko-KR" sz="1900"/>
              <a:t> URL</a:t>
            </a:r>
            <a:r>
              <a:rPr lang="ko-KR" altLang="en-US" sz="1900"/>
              <a:t>로 접속하면 아이디와 비번 입력하는 창이 나온다</a:t>
            </a:r>
            <a:endParaRPr lang="ko-KR" altLang="en-US" sz="19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1900"/>
              <a:t>사용자 생성에서 만든 아이디와 비밀번호를 입력 후 </a:t>
            </a:r>
            <a:r>
              <a:rPr lang="en-US" altLang="ko-KR" sz="1900"/>
              <a:t>‘Sign in’</a:t>
            </a:r>
            <a:r>
              <a:rPr lang="ko-KR" altLang="en-US" sz="1900"/>
              <a:t> 버튼을 누른다</a:t>
            </a:r>
            <a:endParaRPr lang="ko-KR" altLang="en-US" sz="19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1900"/>
              <a:t>새 비밀번호 생성</a:t>
            </a:r>
            <a:r>
              <a:rPr lang="en-US" altLang="ko-KR" sz="1900"/>
              <a:t> </a:t>
            </a:r>
            <a:r>
              <a:rPr lang="ko-KR" altLang="en-US" sz="1900"/>
              <a:t>창이 나오면 새 비밀번호를 입력해 비밀번호를 다시</a:t>
            </a:r>
            <a:r>
              <a:rPr lang="en-US" altLang="ko-KR" sz="1900"/>
              <a:t> </a:t>
            </a:r>
            <a:r>
              <a:rPr lang="ko-KR" altLang="en-US" sz="1900"/>
              <a:t>생성해</a:t>
            </a:r>
            <a:r>
              <a:rPr lang="en-US" altLang="ko-KR" sz="1900"/>
              <a:t> </a:t>
            </a:r>
            <a:r>
              <a:rPr lang="ko-KR" altLang="en-US" sz="1900"/>
              <a:t>준다</a:t>
            </a:r>
            <a:endParaRPr lang="ko-KR" altLang="en-US" sz="19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19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1900"/>
              <a:t>그럼 비밀번호가 성공적으로 바뀐 것을 볼 수 있다 그 후 계속 가입하기 버튼을 누른다 </a:t>
            </a:r>
            <a:endParaRPr lang="ko-KR" altLang="en-US" sz="1900"/>
          </a:p>
        </p:txBody>
      </p:sp>
    </p:spTree>
    <p:extLst>
      <p:ext uri="{BB962C8B-B14F-4D97-AF65-F5344CB8AC3E}">
        <p14:creationId xmlns:p14="http://schemas.microsoft.com/office/powerpoint/2010/main" val="314916909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1722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사용자 계정 추가</a:t>
            </a:r>
            <a:endParaRPr lang="ko-KR" altLang="en-US" sz="6000" b="1"/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00" y="2697480"/>
            <a:ext cx="12522565" cy="6080499"/>
          </a:xfrm>
          <a:prstGeom prst="rect">
            <a:avLst/>
          </a:prstGeom>
        </p:spPr>
      </p:pic>
      <p:sp>
        <p:nvSpPr>
          <p:cNvPr id="148" name="가로 글상자 147"/>
          <p:cNvSpPr txBox="1"/>
          <p:nvPr/>
        </p:nvSpPr>
        <p:spPr>
          <a:xfrm>
            <a:off x="3733800" y="9029700"/>
            <a:ext cx="10311765" cy="7600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100"/>
              <a:t>                                                     생성 완료된 것 확인 가능</a:t>
            </a:r>
            <a:r>
              <a:rPr lang="en-US" altLang="ko-KR" sz="2100"/>
              <a:t>!</a:t>
            </a:r>
            <a:endParaRPr lang="en-US" altLang="ko-KR" sz="2100"/>
          </a:p>
          <a:p>
            <a:pPr lvl="0">
              <a:lnSpc>
                <a:spcPct val="10000"/>
              </a:lnSpc>
              <a:defRPr/>
            </a:pPr>
            <a:endParaRPr lang="en-US" altLang="ko-KR" sz="2100"/>
          </a:p>
          <a:p>
            <a:pPr lvl="0">
              <a:defRPr/>
            </a:pPr>
            <a:r>
              <a:rPr lang="en-US" altLang="ko-KR" sz="2100"/>
              <a:t>(EC2 </a:t>
            </a:r>
            <a:r>
              <a:rPr lang="ko-KR" altLang="en-US" sz="2100"/>
              <a:t>서버에</a:t>
            </a:r>
            <a:r>
              <a:rPr lang="en-US" altLang="ko-KR" sz="2100"/>
              <a:t> </a:t>
            </a:r>
            <a:r>
              <a:rPr lang="ko-KR" altLang="en-US" sz="2100"/>
              <a:t>관한 권한만 허용했기 때문에 나머지 기능에서는 허용 거부되는 게 정상임</a:t>
            </a:r>
            <a:r>
              <a:rPr lang="en-US" altLang="ko-KR" sz="2100"/>
              <a:t>)</a:t>
            </a:r>
            <a:r>
              <a:rPr lang="ko-KR" altLang="en-US" sz="2100"/>
              <a:t> 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3181407928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858000" y="1013460"/>
            <a:ext cx="44958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개인 키 발급</a:t>
            </a:r>
            <a:endParaRPr lang="ko-KR" altLang="en-US" sz="6000" b="1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0600" y="2933700"/>
            <a:ext cx="11217400" cy="5537365"/>
          </a:xfrm>
          <a:prstGeom prst="rect">
            <a:avLst/>
          </a:prstGeom>
        </p:spPr>
      </p:pic>
      <p:sp>
        <p:nvSpPr>
          <p:cNvPr id="151" name="가로 글상자 150"/>
          <p:cNvSpPr txBox="1"/>
          <p:nvPr/>
        </p:nvSpPr>
        <p:spPr>
          <a:xfrm>
            <a:off x="7391400" y="8717280"/>
            <a:ext cx="2649857" cy="4648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500"/>
              <a:t>개인 키 발급 방법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302054587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858000" y="1013460"/>
            <a:ext cx="44958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개인 키 발급</a:t>
            </a:r>
            <a:endParaRPr lang="ko-KR" altLang="en-US" sz="6000" b="1"/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6200" y="2714049"/>
            <a:ext cx="7133399" cy="2572901"/>
          </a:xfrm>
          <a:prstGeom prst="rect">
            <a:avLst/>
          </a:prstGeom>
        </p:spPr>
      </p:pic>
      <p:sp>
        <p:nvSpPr>
          <p:cNvPr id="159" name="가로 글상자 158"/>
          <p:cNvSpPr txBox="1"/>
          <p:nvPr/>
        </p:nvSpPr>
        <p:spPr>
          <a:xfrm>
            <a:off x="5562600" y="58293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164" name="가로 글상자 163"/>
          <p:cNvSpPr txBox="1"/>
          <p:nvPr/>
        </p:nvSpPr>
        <p:spPr>
          <a:xfrm>
            <a:off x="4572000" y="62865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167" name="가로 글상자 166"/>
          <p:cNvSpPr txBox="1"/>
          <p:nvPr/>
        </p:nvSpPr>
        <p:spPr>
          <a:xfrm>
            <a:off x="2089785" y="5295900"/>
            <a:ext cx="4768215" cy="529590"/>
          </a:xfrm>
          <a:prstGeom prst="rect">
            <a:avLst/>
          </a:prstGeom>
        </p:spPr>
        <p:txBody>
          <a:bodyPr wrap="none">
            <a:spAutoFit/>
          </a:bodyPr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ssh-keyen </a:t>
            </a:r>
            <a:r>
              <a:rPr xmlns:mc="http://schemas.openxmlformats.org/markup-compatibility/2006" xmlns:hp="http://schemas.haansoft.com/office/presentation/8.0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xmlns:mc="http://schemas.openxmlformats.org/markup-compatibility/2006" xmlns:hp="http://schemas.haansoft.com/office/presentation/8.0" lang="EN-US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t rsa </a:t>
            </a:r>
            <a:r>
              <a:rPr xmlns:mc="http://schemas.openxmlformats.org/markup-compatibility/2006" xmlns:hp="http://schemas.haansoft.com/office/presentation/8.0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xmlns:mc="http://schemas.openxmlformats.org/markup-compatibility/2006" xmlns:hp="http://schemas.haansoft.com/office/presentation/8.0" lang="EN-US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b 4096 </a:t>
            </a:r>
            <a:r>
              <a:rPr xmlns:mc="http://schemas.openxmlformats.org/markup-compatibility/2006" xmlns:hp="http://schemas.haansoft.com/office/presentation/8.0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xmlns:mc="http://schemas.openxmlformats.org/markup-compatibility/2006" xmlns:hp="http://schemas.haansoft.com/office/presentation/8.0" lang="EN-US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C “user1”</a:t>
            </a:r>
            <a:r>
              <a:rPr xmlns:mc="http://schemas.openxmlformats.org/markup-compatibility/2006" xmlns:hp="http://schemas.haansoft.com/office/presentation/8.0" lang="ko-KR" altLang="en-US" b="1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입력</a:t>
            </a:r>
            <a:endParaRPr xmlns:mc="http://schemas.openxmlformats.org/markup-compatibility/2006" xmlns:hp="http://schemas.haansoft.com/office/presentation/8.0" lang="ko-KR" altLang="en-US" b="1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6534" y="2628900"/>
            <a:ext cx="7335465" cy="4607946"/>
          </a:xfrm>
          <a:prstGeom prst="rect">
            <a:avLst/>
          </a:prstGeom>
        </p:spPr>
      </p:pic>
      <p:pic>
        <p:nvPicPr>
          <p:cNvPr id="169" name="그림 16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686800" y="7541646"/>
            <a:ext cx="7239000" cy="541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2" name="직사각형 171"/>
          <p:cNvSpPr/>
          <p:nvPr/>
        </p:nvSpPr>
        <p:spPr>
          <a:xfrm>
            <a:off x="685800" y="6134099"/>
            <a:ext cx="7620000" cy="327660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73" name="가로 글상자 172"/>
          <p:cNvSpPr txBox="1"/>
          <p:nvPr/>
        </p:nvSpPr>
        <p:spPr>
          <a:xfrm>
            <a:off x="914400" y="6951345"/>
            <a:ext cx="7282815" cy="209550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r>
              <a:rPr lang="ko-KR" altLang="en-US" sz="2000"/>
              <a:t>ssh-keygen → SSH 키(공개키·개인키)를 만드는 명령어</a:t>
            </a: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000"/>
              <a:t>-t rsa → 키 타입을 RSA 방식으로 지정</a:t>
            </a: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000"/>
              <a:t>-b 4096 → 키 길이를 4096비트로 설정 (보안 강도 높음)</a:t>
            </a: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endParaRPr lang="ko-KR" altLang="en-US" sz="20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000"/>
              <a:t>-C "user1" → 키에 붙는 주석(comment), 키의 사용자 이름 표시</a:t>
            </a:r>
            <a:endParaRPr lang="ko-KR" altLang="en-US" sz="2000"/>
          </a:p>
        </p:txBody>
      </p:sp>
      <p:sp>
        <p:nvSpPr>
          <p:cNvPr id="174" name="가로 글상자 173"/>
          <p:cNvSpPr txBox="1"/>
          <p:nvPr/>
        </p:nvSpPr>
        <p:spPr>
          <a:xfrm>
            <a:off x="3505200" y="6362700"/>
            <a:ext cx="1967865" cy="38862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/>
              <a:t>&lt;</a:t>
            </a:r>
            <a:r>
              <a:rPr lang="ko-KR" altLang="en-US" sz="2000"/>
              <a:t> 명령어 해석  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175" name="가로 글상자 174"/>
          <p:cNvSpPr txBox="1"/>
          <p:nvPr/>
        </p:nvSpPr>
        <p:spPr>
          <a:xfrm>
            <a:off x="8686800" y="8212454"/>
            <a:ext cx="5101590" cy="3676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개인 키와 공개 키가 발급 된 것을 확인할 수 있다</a:t>
            </a:r>
            <a:r>
              <a:rPr lang="en-US" altLang="ko-KR"/>
              <a:t>!</a:t>
            </a:r>
            <a:endParaRPr lang="en-US" altLang="ko-KR"/>
          </a:p>
        </p:txBody>
      </p:sp>
      <p:sp>
        <p:nvSpPr>
          <p:cNvPr id="176" name="가로 글상자 175"/>
          <p:cNvSpPr txBox="1"/>
          <p:nvPr/>
        </p:nvSpPr>
        <p:spPr>
          <a:xfrm>
            <a:off x="8686800" y="8648700"/>
            <a:ext cx="5939790" cy="69698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900"/>
              <a:t>id_rsa: </a:t>
            </a:r>
            <a:r>
              <a:rPr lang="ko-KR" altLang="en-US" sz="1900"/>
              <a:t>개인 키 </a:t>
            </a:r>
            <a:r>
              <a:rPr lang="en-US" altLang="ko-KR" sz="1900"/>
              <a:t>(</a:t>
            </a:r>
            <a:r>
              <a:rPr lang="ko-KR" altLang="en-US" sz="1900"/>
              <a:t>절대 외부에 공유하면 안 됨</a:t>
            </a:r>
            <a:r>
              <a:rPr lang="en-US" altLang="ko-KR" sz="1900"/>
              <a:t>)</a:t>
            </a:r>
            <a:endParaRPr lang="en-US" altLang="ko-KR" sz="1900"/>
          </a:p>
          <a:p>
            <a:pPr lvl="0">
              <a:lnSpc>
                <a:spcPct val="10000"/>
              </a:lnSpc>
              <a:defRPr/>
            </a:pPr>
            <a:endParaRPr lang="ko-KR" altLang="en-US" sz="1900"/>
          </a:p>
          <a:p>
            <a:pPr lvl="0">
              <a:defRPr/>
            </a:pPr>
            <a:r>
              <a:rPr lang="en-US" altLang="ko-KR" sz="1900"/>
              <a:t>id_rsa.pub: </a:t>
            </a:r>
            <a:r>
              <a:rPr lang="ko-KR" altLang="en-US" sz="1900"/>
              <a:t>공개 키 </a:t>
            </a:r>
            <a:r>
              <a:rPr lang="en-US" altLang="ko-KR" sz="1900"/>
              <a:t>(</a:t>
            </a:r>
            <a:r>
              <a:rPr lang="ko-KR" altLang="en-US" sz="1900"/>
              <a:t>서버에 등록해서 접속 인증에 사용</a:t>
            </a:r>
            <a:r>
              <a:rPr lang="en-US" altLang="ko-KR" sz="1900"/>
              <a:t>)</a:t>
            </a:r>
            <a:endParaRPr lang="en-US" altLang="ko-KR" sz="1900"/>
          </a:p>
        </p:txBody>
      </p:sp>
    </p:spTree>
    <p:extLst>
      <p:ext uri="{BB962C8B-B14F-4D97-AF65-F5344CB8AC3E}">
        <p14:creationId xmlns:p14="http://schemas.microsoft.com/office/powerpoint/2010/main" val="136576803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7938134" y="944880"/>
            <a:ext cx="2501265" cy="9982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시각화</a:t>
            </a:r>
            <a:endParaRPr lang="ko-KR" altLang="en-US" sz="6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1400" y="5642293"/>
            <a:ext cx="3041652" cy="304165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8265796" y="9063990"/>
            <a:ext cx="1030604" cy="4229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/>
              <a:t>ubuntu</a:t>
            </a:r>
            <a:r>
              <a:rPr lang="en-US" altLang="ko-KR" sz="2000"/>
              <a:t> </a:t>
            </a:r>
            <a:endParaRPr lang="en-US" altLang="ko-KR" sz="2000"/>
          </a:p>
        </p:txBody>
      </p:sp>
      <p:sp>
        <p:nvSpPr>
          <p:cNvPr id="19" name="가로 글상자 18"/>
          <p:cNvSpPr txBox="1"/>
          <p:nvPr/>
        </p:nvSpPr>
        <p:spPr>
          <a:xfrm>
            <a:off x="7732396" y="8774430"/>
            <a:ext cx="2590800" cy="41719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Font typeface="Arial"/>
              <a:buNone/>
              <a:defRPr/>
            </a:pPr>
            <a:r>
              <a:rPr lang="en-US" altLang="ko-KR" sz="2200"/>
              <a:t>t3.micro 인스턴스</a:t>
            </a:r>
            <a:endParaRPr lang="en-US" altLang="ko-KR" sz="2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2600" y="5372100"/>
            <a:ext cx="3429581" cy="3581400"/>
          </a:xfrm>
          <a:prstGeom prst="rect">
            <a:avLst/>
          </a:prstGeom>
        </p:spPr>
      </p:pic>
      <p:sp>
        <p:nvSpPr>
          <p:cNvPr id="21" name="가로 글상자 20"/>
          <p:cNvSpPr txBox="1"/>
          <p:nvPr/>
        </p:nvSpPr>
        <p:spPr>
          <a:xfrm>
            <a:off x="2590800" y="8724900"/>
            <a:ext cx="2253615" cy="4171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/>
              <a:t>22/ 443/ ICMP</a:t>
            </a:r>
            <a:endParaRPr lang="en-US" altLang="ko-KR" sz="2200"/>
          </a:p>
        </p:txBody>
      </p:sp>
      <p:sp>
        <p:nvSpPr>
          <p:cNvPr id="22" name="가로 글상자 21"/>
          <p:cNvSpPr txBox="1"/>
          <p:nvPr/>
        </p:nvSpPr>
        <p:spPr>
          <a:xfrm>
            <a:off x="2971800" y="6896100"/>
            <a:ext cx="1295400" cy="4972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700" b="1"/>
              <a:t>ids_sg</a:t>
            </a:r>
            <a:endParaRPr lang="en-US" altLang="ko-KR" sz="2700" b="1"/>
          </a:p>
        </p:txBody>
      </p:sp>
      <p:sp>
        <p:nvSpPr>
          <p:cNvPr id="23" name="가로 글상자 22"/>
          <p:cNvSpPr txBox="1"/>
          <p:nvPr/>
        </p:nvSpPr>
        <p:spPr>
          <a:xfrm>
            <a:off x="8229600" y="6122671"/>
            <a:ext cx="1524000" cy="4952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700" b="1"/>
              <a:t>EC2_IDS</a:t>
            </a:r>
            <a:endParaRPr lang="en-US" altLang="ko-KR" sz="2700" b="1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25400" y="5448300"/>
            <a:ext cx="2961216" cy="2961216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13291185" y="8112970"/>
            <a:ext cx="2253615" cy="4933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700" b="1"/>
              <a:t>ec2_ids_role</a:t>
            </a:r>
            <a:endParaRPr lang="en-US" altLang="ko-KR" sz="2700" b="1"/>
          </a:p>
        </p:txBody>
      </p:sp>
      <p:sp>
        <p:nvSpPr>
          <p:cNvPr id="27" name="가로 글상자 26"/>
          <p:cNvSpPr txBox="1"/>
          <p:nvPr/>
        </p:nvSpPr>
        <p:spPr>
          <a:xfrm>
            <a:off x="13705416" y="8606365"/>
            <a:ext cx="1367790" cy="4171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/>
              <a:t>AWS </a:t>
            </a:r>
            <a:r>
              <a:rPr lang="ko-KR" altLang="en-US" sz="2200"/>
              <a:t>권한</a:t>
            </a:r>
            <a:endParaRPr lang="ko-KR" altLang="en-US" sz="22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02250" y="6493934"/>
            <a:ext cx="1468966" cy="146896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44744" y="6493934"/>
            <a:ext cx="1468966" cy="146896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18742">
            <a:off x="5174893" y="5161367"/>
            <a:ext cx="1426056" cy="142605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94816" y="2588680"/>
            <a:ext cx="2326219" cy="2326219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6390216" y="4389120"/>
            <a:ext cx="2939416" cy="4933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700" b="1"/>
              <a:t>NetFriend-key.pem</a:t>
            </a:r>
            <a:endParaRPr lang="en-US" altLang="ko-KR" sz="2700" b="1"/>
          </a:p>
        </p:txBody>
      </p:sp>
      <p:sp>
        <p:nvSpPr>
          <p:cNvPr id="33" name="가로 글상자 32"/>
          <p:cNvSpPr txBox="1"/>
          <p:nvPr/>
        </p:nvSpPr>
        <p:spPr>
          <a:xfrm>
            <a:off x="6934200" y="4802505"/>
            <a:ext cx="1831764" cy="42481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/>
              <a:t>SSH </a:t>
            </a:r>
            <a:r>
              <a:rPr lang="ko-KR" altLang="en-US" sz="2100"/>
              <a:t>접속</a:t>
            </a:r>
            <a:r>
              <a:rPr lang="en-US" altLang="ko-KR" sz="2100"/>
              <a:t> </a:t>
            </a:r>
            <a:r>
              <a:rPr lang="ko-KR" altLang="en-US" sz="2100"/>
              <a:t>인증</a:t>
            </a:r>
            <a:endParaRPr lang="ko-KR" altLang="en-US" sz="2100"/>
          </a:p>
        </p:txBody>
      </p:sp>
      <p:sp>
        <p:nvSpPr>
          <p:cNvPr id="34" name="가로 글상자 33"/>
          <p:cNvSpPr txBox="1"/>
          <p:nvPr/>
        </p:nvSpPr>
        <p:spPr>
          <a:xfrm>
            <a:off x="5635836" y="7463790"/>
            <a:ext cx="830580" cy="4229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 b="1"/>
              <a:t>SSH</a:t>
            </a:r>
            <a:endParaRPr lang="en-US" altLang="ko-KR" sz="2200" b="1"/>
          </a:p>
        </p:txBody>
      </p:sp>
      <p:sp>
        <p:nvSpPr>
          <p:cNvPr id="35" name="가로 글상자 34"/>
          <p:cNvSpPr txBox="1"/>
          <p:nvPr/>
        </p:nvSpPr>
        <p:spPr>
          <a:xfrm>
            <a:off x="11038416" y="7461885"/>
            <a:ext cx="1121199" cy="50101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700" b="1"/>
              <a:t>access</a:t>
            </a:r>
            <a:endParaRPr lang="en-US" altLang="ko-KR" sz="2700" b="1"/>
          </a:p>
        </p:txBody>
      </p:sp>
    </p:spTree>
    <p:extLst>
      <p:ext uri="{BB962C8B-B14F-4D97-AF65-F5344CB8AC3E}">
        <p14:creationId xmlns:p14="http://schemas.microsoft.com/office/powerpoint/2010/main" val="2306045589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858000" y="1013460"/>
            <a:ext cx="44958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개인 키 등록</a:t>
            </a:r>
            <a:endParaRPr lang="ko-KR" altLang="en-US" sz="6000" b="1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2811780"/>
            <a:ext cx="7419833" cy="3103184"/>
          </a:xfrm>
          <a:prstGeom prst="rect">
            <a:avLst/>
          </a:prstGeom>
        </p:spPr>
      </p:pic>
      <p:pic>
        <p:nvPicPr>
          <p:cNvPr id="185" name="그림 184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685800" y="6728399"/>
            <a:ext cx="4876800" cy="906780"/>
          </a:xfrm>
          <a:prstGeom prst="rect">
            <a:avLst/>
          </a:prstGeom>
        </p:spPr>
      </p:pic>
      <p:pic>
        <p:nvPicPr>
          <p:cNvPr id="186" name="그림 18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580120" y="5974080"/>
            <a:ext cx="4221480" cy="304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7" name="가로 글상자 186"/>
          <p:cNvSpPr txBox="1"/>
          <p:nvPr/>
        </p:nvSpPr>
        <p:spPr>
          <a:xfrm>
            <a:off x="3147060" y="5968365"/>
            <a:ext cx="2339340" cy="34861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700"/>
              <a:t>관리자</a:t>
            </a:r>
            <a:r>
              <a:rPr lang="en-US" altLang="ko-KR" sz="1700"/>
              <a:t>(</a:t>
            </a:r>
            <a:r>
              <a:rPr lang="ko-KR" altLang="en-US" sz="1700"/>
              <a:t>공개키</a:t>
            </a:r>
            <a:r>
              <a:rPr lang="en-US" altLang="ko-KR" sz="1700"/>
              <a:t>)</a:t>
            </a:r>
            <a:r>
              <a:rPr lang="ko-KR" altLang="en-US" sz="1700"/>
              <a:t>로 접속</a:t>
            </a:r>
            <a:endParaRPr lang="ko-KR" altLang="en-US" sz="1700"/>
          </a:p>
        </p:txBody>
      </p:sp>
      <p:sp>
        <p:nvSpPr>
          <p:cNvPr id="188" name="가로 글상자 187"/>
          <p:cNvSpPr txBox="1"/>
          <p:nvPr/>
        </p:nvSpPr>
        <p:spPr>
          <a:xfrm>
            <a:off x="1070610" y="7688580"/>
            <a:ext cx="403479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ls -al ~/.ssh -&gt; </a:t>
            </a:r>
            <a:r>
              <a:rPr lang="ko-KR" altLang="en-US"/>
              <a:t>권한 완료된 키 목록 확인 </a:t>
            </a:r>
            <a:endParaRPr lang="ko-KR" altLang="en-US"/>
          </a:p>
        </p:txBody>
      </p:sp>
      <p:sp>
        <p:nvSpPr>
          <p:cNvPr id="190" name="가로 글상자 189"/>
          <p:cNvSpPr txBox="1"/>
          <p:nvPr/>
        </p:nvSpPr>
        <p:spPr>
          <a:xfrm>
            <a:off x="8557260" y="6337935"/>
            <a:ext cx="43967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나노 편집기로 </a:t>
            </a:r>
            <a:r>
              <a:rPr lang="en-US" altLang="ko-KR"/>
              <a:t>authorized_keys</a:t>
            </a:r>
            <a:r>
              <a:rPr lang="ko-KR" altLang="en-US"/>
              <a:t>를 열어준다</a:t>
            </a:r>
            <a:endParaRPr lang="ko-KR" altLang="en-US"/>
          </a:p>
        </p:txBody>
      </p:sp>
      <p:pic>
        <p:nvPicPr>
          <p:cNvPr id="191" name="그림 190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577580" y="2735580"/>
            <a:ext cx="7500620" cy="3124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3" name="가로 글상자 192"/>
          <p:cNvSpPr txBox="1"/>
          <p:nvPr/>
        </p:nvSpPr>
        <p:spPr>
          <a:xfrm>
            <a:off x="6324600" y="7078980"/>
            <a:ext cx="10168908" cy="149352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관리자</a:t>
            </a:r>
            <a:r>
              <a:rPr lang="en-US" altLang="ko-KR" sz="2200"/>
              <a:t> </a:t>
            </a:r>
            <a:r>
              <a:rPr lang="ko-KR" altLang="en-US" sz="2200"/>
              <a:t>키</a:t>
            </a:r>
            <a:r>
              <a:rPr lang="en-US" altLang="ko-KR" sz="2200"/>
              <a:t>(NetFriend-key)</a:t>
            </a:r>
            <a:r>
              <a:rPr lang="ko-KR" altLang="en-US" sz="2200"/>
              <a:t>로 서버에 접속한다 </a:t>
            </a:r>
            <a:r>
              <a:rPr lang="en-US" altLang="ko-KR" sz="2200"/>
              <a:t>(</a:t>
            </a:r>
            <a:r>
              <a:rPr lang="ko-KR" altLang="en-US" sz="2200"/>
              <a:t>관리자 모드</a:t>
            </a:r>
            <a:r>
              <a:rPr lang="en-US" altLang="ko-KR" sz="2200"/>
              <a:t>)</a:t>
            </a: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ls -al ~/.ssh </a:t>
            </a:r>
            <a:r>
              <a:rPr lang="ko-KR" altLang="en-US" sz="2200"/>
              <a:t>명령어어로 권한 완료된 키 목록을 한 번 확인 해준 후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나노 편집기로 </a:t>
            </a:r>
            <a:r>
              <a:rPr lang="en-US" altLang="ko-KR" sz="2200"/>
              <a:t>authorized-keys</a:t>
            </a:r>
            <a:r>
              <a:rPr lang="ko-KR" altLang="en-US" sz="2200"/>
              <a:t>를 열어 기존에 생성한 </a:t>
            </a:r>
            <a:r>
              <a:rPr lang="en-US" altLang="ko-KR" sz="2200"/>
              <a:t>id_rsa.pub</a:t>
            </a:r>
            <a:r>
              <a:rPr lang="ko-KR" altLang="en-US" sz="2200"/>
              <a:t> 키를 등록해준다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13723924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858000" y="1013460"/>
            <a:ext cx="44958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개인 키 등록</a:t>
            </a:r>
            <a:endParaRPr lang="ko-KR" altLang="en-US" sz="6000" b="1"/>
          </a:p>
        </p:txBody>
      </p:sp>
      <p:pic>
        <p:nvPicPr>
          <p:cNvPr id="193" name="그림 19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064826" y="2628900"/>
            <a:ext cx="6934200" cy="549624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6" name="가로 글상자 195"/>
          <p:cNvSpPr txBox="1"/>
          <p:nvPr/>
        </p:nvSpPr>
        <p:spPr>
          <a:xfrm>
            <a:off x="533400" y="7128509"/>
            <a:ext cx="10515600" cy="2053592"/>
          </a:xfrm>
          <a:prstGeom prst="rect">
            <a:avLst/>
          </a:prstGeom>
        </p:spPr>
        <p:txBody>
          <a:bodyPr wrap="square">
            <a:spAutoFit/>
          </a:bodyPr>
          <a:p>
            <a:pPr marL="228480" lvl="0" indent="-22848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id_rsa.pub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를 메모장으로 열어 나노편집기에 키 입력 후 저장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marL="228480" lvl="0" indent="-228480" algn="just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marL="228480" lvl="0" indent="-22848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Ctrl + O</a:t>
            </a: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→ 저장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(write out)</a:t>
            </a: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→ 화면 아래에 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File Name to Write: /home/ubuntu/.ssh/authorized_keys 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뜨면 그냥 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Enter</a:t>
            </a: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marL="228480" lvl="0" indent="-228480" algn="just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Ctrl + X</a:t>
            </a: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→ 종료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(exit)</a:t>
            </a:r>
            <a:endParaRPr lang="ko-KR" altLang="en-US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7800" y="2857500"/>
            <a:ext cx="7093025" cy="3733799"/>
          </a:xfrm>
          <a:prstGeom prst="rect">
            <a:avLst/>
          </a:prstGeom>
        </p:spPr>
      </p:pic>
      <p:sp>
        <p:nvSpPr>
          <p:cNvPr id="199" name="왼쪽 화살표 198"/>
          <p:cNvSpPr/>
          <p:nvPr/>
        </p:nvSpPr>
        <p:spPr>
          <a:xfrm rot="10807314">
            <a:off x="8839601" y="4611180"/>
            <a:ext cx="1014863" cy="37884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85858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0" name="가로 글상자 199"/>
          <p:cNvSpPr txBox="1"/>
          <p:nvPr/>
        </p:nvSpPr>
        <p:spPr>
          <a:xfrm>
            <a:off x="12573000" y="8252459"/>
            <a:ext cx="2167890" cy="39624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000"/>
              <a:t>개인 키 등록</a:t>
            </a:r>
            <a:r>
              <a:rPr lang="en-US" altLang="ko-KR" sz="2000"/>
              <a:t> </a:t>
            </a:r>
            <a:r>
              <a:rPr lang="ko-KR" altLang="en-US" sz="2000"/>
              <a:t>완료</a:t>
            </a:r>
            <a:endParaRPr lang="en-US" altLang="ko-KR" sz="2000"/>
          </a:p>
        </p:txBody>
      </p:sp>
      <p:pic>
        <p:nvPicPr>
          <p:cNvPr id="201" name="그림 200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1565906" y="9372600"/>
            <a:ext cx="4785360" cy="571500"/>
          </a:xfrm>
          <a:prstGeom prst="rect">
            <a:avLst/>
          </a:prstGeom>
        </p:spPr>
      </p:pic>
      <p:sp>
        <p:nvSpPr>
          <p:cNvPr id="202" name="가로 글상자 201"/>
          <p:cNvSpPr txBox="1"/>
          <p:nvPr/>
        </p:nvSpPr>
        <p:spPr>
          <a:xfrm>
            <a:off x="6427466" y="9486900"/>
            <a:ext cx="5840734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키 등록 후 권한 설정까지 해주면 개인 키 등록은 완전 끝</a:t>
            </a:r>
            <a:r>
              <a:rPr lang="en-US" altLang="ko-KR"/>
              <a:t>!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392623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638800" y="1104900"/>
            <a:ext cx="7620000" cy="9982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등록된 키로 EC2 접속</a:t>
            </a:r>
            <a:endParaRPr lang="ko-KR" altLang="en-US" sz="6000" b="1"/>
          </a:p>
        </p:txBody>
      </p:sp>
      <p:pic>
        <p:nvPicPr>
          <p:cNvPr id="196" name="그림 19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410200" y="2789554"/>
            <a:ext cx="7848600" cy="59353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7" name="가로 글상자 196"/>
          <p:cNvSpPr txBox="1"/>
          <p:nvPr/>
        </p:nvSpPr>
        <p:spPr>
          <a:xfrm>
            <a:off x="8686800" y="8843010"/>
            <a:ext cx="1676399" cy="4914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600"/>
              <a:t>접속완료</a:t>
            </a:r>
            <a:r>
              <a:rPr lang="en-US" altLang="ko-KR" sz="2600"/>
              <a:t>!</a:t>
            </a:r>
            <a:endParaRPr lang="en-US" altLang="ko-KR" sz="2600"/>
          </a:p>
        </p:txBody>
      </p:sp>
    </p:spTree>
    <p:extLst>
      <p:ext uri="{BB962C8B-B14F-4D97-AF65-F5344CB8AC3E}">
        <p14:creationId xmlns:p14="http://schemas.microsoft.com/office/powerpoint/2010/main" val="1996685725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324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인바운드 IP 추가</a:t>
            </a:r>
            <a:endParaRPr lang="en-US" altLang="ko-KR" sz="6000" b="1"/>
          </a:p>
        </p:txBody>
      </p:sp>
      <p:sp>
        <p:nvSpPr>
          <p:cNvPr id="65" name="가로 글상자 64"/>
          <p:cNvSpPr txBox="1"/>
          <p:nvPr/>
        </p:nvSpPr>
        <p:spPr>
          <a:xfrm>
            <a:off x="914400" y="2552700"/>
            <a:ext cx="11673840" cy="4171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200"/>
              <a:t>접속하는 환경이 바뀌면 새 환경의 IP를 인바운드 규칙에 추가해야 EC2에 정상적으로 접속 가능</a:t>
            </a:r>
            <a:endParaRPr lang="ko-KR" altLang="en-US" sz="220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600" y="3243538"/>
            <a:ext cx="10801712" cy="3195361"/>
          </a:xfrm>
          <a:prstGeom prst="rect">
            <a:avLst/>
          </a:prstGeom>
        </p:spPr>
      </p:pic>
      <p:sp>
        <p:nvSpPr>
          <p:cNvPr id="68" name="가로 글상자 67"/>
          <p:cNvSpPr txBox="1"/>
          <p:nvPr/>
        </p:nvSpPr>
        <p:spPr>
          <a:xfrm>
            <a:off x="914400" y="6595110"/>
            <a:ext cx="8610600" cy="4514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b="1">
                <a:solidFill>
                  <a:schemeClr val="accent2"/>
                </a:solidFill>
              </a:rPr>
              <a:t>ssh: connect to host 3.37.59.208 port 22: Connection timed out</a:t>
            </a:r>
            <a:endParaRPr lang="ko-KR" altLang="en-US" sz="2400" b="1">
              <a:solidFill>
                <a:schemeClr val="accent2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90600" y="4630102"/>
            <a:ext cx="693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914400" y="7124700"/>
            <a:ext cx="9016365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인바운드 규칙에  접속 중인 네트워크의 IP가 추가되지 않았을 때 발생하는 대표적인 상황</a:t>
            </a:r>
            <a:endParaRPr lang="ko-KR" altLang="en-US"/>
          </a:p>
        </p:txBody>
      </p:sp>
      <p:sp>
        <p:nvSpPr>
          <p:cNvPr id="72" name="가로 글상자 71"/>
          <p:cNvSpPr txBox="1"/>
          <p:nvPr/>
        </p:nvSpPr>
        <p:spPr>
          <a:xfrm>
            <a:off x="838200" y="7837168"/>
            <a:ext cx="12649200" cy="790577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AWS가 현재 접속하려는 네트워크 IP를 인식하지 못해 22번 포트(SSH 접속용)를 막아버린 상태</a:t>
            </a:r>
            <a:endParaRPr lang="ko-KR" altLang="en-US" sz="2200"/>
          </a:p>
          <a:p>
            <a:pPr marL="314160" lvl="0" indent="-314160">
              <a:lnSpc>
                <a:spcPct val="1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0" lvl="0" indent="0">
              <a:buFont typeface="Arial"/>
              <a:buNone/>
              <a:defRPr/>
            </a:pPr>
            <a:r>
              <a:rPr lang="ko-KR" altLang="en-US" sz="2200"/>
              <a:t>    </a:t>
            </a:r>
            <a:r>
              <a:rPr lang="en-US" altLang="ko-KR" sz="2200"/>
              <a:t>(</a:t>
            </a:r>
            <a:r>
              <a:rPr lang="ko-KR" altLang="en-US" sz="2200"/>
              <a:t>그래서 서버가 연결 요청을 받지 못하고 접속 시간 초과가 난 것</a:t>
            </a:r>
            <a:r>
              <a:rPr lang="en-US" altLang="ko-KR" sz="2200"/>
              <a:t>)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1455955183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324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인바운드 IP 추가</a:t>
            </a:r>
            <a:endParaRPr lang="en-US" altLang="ko-KR" sz="6000" b="1"/>
          </a:p>
        </p:txBody>
      </p:sp>
      <p:sp>
        <p:nvSpPr>
          <p:cNvPr id="75" name="가로 글상자 74"/>
          <p:cNvSpPr txBox="1"/>
          <p:nvPr/>
        </p:nvSpPr>
        <p:spPr>
          <a:xfrm>
            <a:off x="609600" y="2745105"/>
            <a:ext cx="4939665" cy="49339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700">
                <a:hlinkClick r:id="rId3"/>
              </a:rPr>
              <a:t>https://checkip.amazonaws.com/</a:t>
            </a:r>
            <a:r>
              <a:rPr lang="en-US" altLang="ko-KR" sz="2700"/>
              <a:t> </a:t>
            </a:r>
            <a:endParaRPr lang="en-US" altLang="ko-KR" sz="270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94765">
            <a:off x="5556460" y="2775160"/>
            <a:ext cx="539129" cy="539129"/>
          </a:xfrm>
          <a:prstGeom prst="rect">
            <a:avLst/>
          </a:prstGeom>
        </p:spPr>
      </p:pic>
      <p:sp>
        <p:nvSpPr>
          <p:cNvPr id="77" name="가로 글상자 76"/>
          <p:cNvSpPr txBox="1"/>
          <p:nvPr/>
        </p:nvSpPr>
        <p:spPr>
          <a:xfrm>
            <a:off x="6128384" y="2857500"/>
            <a:ext cx="5377816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100"/>
              <a:t>해당</a:t>
            </a:r>
            <a:r>
              <a:rPr lang="en-US" altLang="ko-KR" sz="2100"/>
              <a:t> </a:t>
            </a:r>
            <a:r>
              <a:rPr lang="ko-KR" altLang="en-US" sz="2100"/>
              <a:t>공간의 </a:t>
            </a:r>
            <a:r>
              <a:rPr lang="en-US" altLang="ko-KR" sz="2100"/>
              <a:t>IP</a:t>
            </a:r>
            <a:r>
              <a:rPr lang="ko-KR" altLang="en-US" sz="2100"/>
              <a:t>를 확인 할 수 있는 웹 사이트</a:t>
            </a:r>
            <a:endParaRPr lang="ko-KR" altLang="en-US" sz="21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" y="3485248"/>
            <a:ext cx="14478000" cy="5544452"/>
          </a:xfrm>
          <a:prstGeom prst="rect">
            <a:avLst/>
          </a:prstGeom>
        </p:spPr>
      </p:pic>
      <p:sp>
        <p:nvSpPr>
          <p:cNvPr id="84" name="가로 글상자 83"/>
          <p:cNvSpPr txBox="1"/>
          <p:nvPr/>
        </p:nvSpPr>
        <p:spPr>
          <a:xfrm>
            <a:off x="609600" y="9258300"/>
            <a:ext cx="6711315" cy="417195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위의 웹사이트에 접속해 해당 공간의 </a:t>
            </a:r>
            <a:r>
              <a:rPr lang="en-US" altLang="ko-KR" sz="2200"/>
              <a:t>IP</a:t>
            </a:r>
            <a:r>
              <a:rPr lang="ko-KR" altLang="en-US" sz="2200"/>
              <a:t>를 확인한다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2384751600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324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인바운드 IP 추가</a:t>
            </a:r>
            <a:endParaRPr lang="en-US" altLang="ko-KR" sz="6000" b="1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038" y="2716530"/>
            <a:ext cx="3394004" cy="5334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4571" y="2716530"/>
            <a:ext cx="12461229" cy="239577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24400" y="5417109"/>
            <a:ext cx="12496800" cy="2663906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371600" y="5946235"/>
            <a:ext cx="9906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876800" y="4088130"/>
            <a:ext cx="12192000" cy="3516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5392400" y="5535930"/>
            <a:ext cx="1600200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8" name="가로 글상자 77"/>
          <p:cNvSpPr txBox="1"/>
          <p:nvPr/>
        </p:nvSpPr>
        <p:spPr>
          <a:xfrm>
            <a:off x="1066800" y="8355330"/>
            <a:ext cx="9902190" cy="151257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에 보안그룹을 클릭한다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우리가 기존에 만들었던 </a:t>
            </a:r>
            <a:r>
              <a:rPr lang="en-US" altLang="ko-KR" sz="2200"/>
              <a:t>‘ids_sg’</a:t>
            </a:r>
            <a:r>
              <a:rPr lang="ko-KR" altLang="en-US" sz="2200"/>
              <a:t> 보안그룹에 들어간다</a:t>
            </a:r>
            <a:endParaRPr lang="ko-KR" altLang="en-US" sz="2200"/>
          </a:p>
          <a:p>
            <a:pPr marL="314160" lvl="0" indent="-314160">
              <a:lnSpc>
                <a:spcPct val="66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스크롤을 내려 인바운드 규칙 파트에서 </a:t>
            </a:r>
            <a:r>
              <a:rPr lang="en-US" altLang="ko-KR" sz="2200"/>
              <a:t>‘</a:t>
            </a:r>
            <a:r>
              <a:rPr lang="ko-KR" altLang="en-US" sz="2200"/>
              <a:t>인바운드 규칙 편집</a:t>
            </a:r>
            <a:r>
              <a:rPr lang="en-US" altLang="ko-KR" sz="2200"/>
              <a:t>’</a:t>
            </a:r>
            <a:r>
              <a:rPr lang="ko-KR" altLang="en-US" sz="2200"/>
              <a:t> 버튼을 클릭한다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401593342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324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인바운드 IP 추가</a:t>
            </a:r>
            <a:endParaRPr lang="en-US" altLang="ko-KR" sz="6000" b="1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2563400"/>
            <a:ext cx="14012333" cy="402789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" y="6830601"/>
            <a:ext cx="13409091" cy="59889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656" y="7667723"/>
            <a:ext cx="4476543" cy="523776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990600" y="6939012"/>
            <a:ext cx="2590800" cy="381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8001000" y="6972300"/>
            <a:ext cx="2514600" cy="381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90600" y="6210300"/>
            <a:ext cx="914400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4038600" y="7668801"/>
            <a:ext cx="1295400" cy="4464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5" name="가로 글상자 94"/>
          <p:cNvSpPr txBox="1"/>
          <p:nvPr/>
        </p:nvSpPr>
        <p:spPr>
          <a:xfrm>
            <a:off x="838200" y="8496300"/>
            <a:ext cx="10149840" cy="149352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인바운드 규칙에서 </a:t>
            </a:r>
            <a:r>
              <a:rPr lang="en-US" altLang="ko-KR" sz="2200"/>
              <a:t>‘</a:t>
            </a:r>
            <a:r>
              <a:rPr lang="ko-KR" altLang="en-US" sz="2200"/>
              <a:t>규칙 추가</a:t>
            </a:r>
            <a:r>
              <a:rPr lang="en-US" altLang="ko-KR" sz="2200"/>
              <a:t>’</a:t>
            </a:r>
            <a:r>
              <a:rPr lang="ko-KR" altLang="en-US" sz="2200"/>
              <a:t> 버튼을 클릭한다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SSH (</a:t>
            </a:r>
            <a:r>
              <a:rPr lang="ko-KR" altLang="en-US" sz="2200"/>
              <a:t>원격 접속</a:t>
            </a:r>
            <a:r>
              <a:rPr lang="en-US" altLang="ko-KR" sz="2200"/>
              <a:t>)</a:t>
            </a:r>
            <a:r>
              <a:rPr lang="ko-KR" altLang="en-US" sz="2200"/>
              <a:t>을 선택 후 우리가 기존에 찾아두었던 해당 공간의 </a:t>
            </a:r>
            <a:r>
              <a:rPr lang="en-US" altLang="ko-KR" sz="2200"/>
              <a:t>IP</a:t>
            </a:r>
            <a:r>
              <a:rPr lang="ko-KR" altLang="en-US" sz="2200"/>
              <a:t>를 추가한다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추가했다면 </a:t>
            </a:r>
            <a:r>
              <a:rPr lang="en-US" altLang="ko-KR" sz="2200"/>
              <a:t>‘</a:t>
            </a:r>
            <a:r>
              <a:rPr lang="ko-KR" altLang="en-US" sz="2200"/>
              <a:t>규칙 저장</a:t>
            </a:r>
            <a:r>
              <a:rPr lang="en-US" altLang="ko-KR" sz="2200"/>
              <a:t>’</a:t>
            </a:r>
            <a:r>
              <a:rPr lang="ko-KR" altLang="en-US" sz="2200"/>
              <a:t> 버튼을 클릭한다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1648651519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324600" y="944880"/>
            <a:ext cx="6248400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인바운드 IP 추가</a:t>
            </a:r>
            <a:endParaRPr lang="en-US" altLang="ko-KR" sz="6000" b="1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0104" y="3162300"/>
            <a:ext cx="9090697" cy="46482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365" y="3695700"/>
            <a:ext cx="7922835" cy="3618055"/>
          </a:xfrm>
          <a:prstGeom prst="rect">
            <a:avLst/>
          </a:prstGeom>
        </p:spPr>
      </p:pic>
      <p:sp>
        <p:nvSpPr>
          <p:cNvPr id="93" name="가로 글상자 92"/>
          <p:cNvSpPr txBox="1"/>
          <p:nvPr/>
        </p:nvSpPr>
        <p:spPr>
          <a:xfrm>
            <a:off x="3352800" y="7450455"/>
            <a:ext cx="2748915" cy="4438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300"/>
              <a:t>생성된 것 확인 가능</a:t>
            </a:r>
            <a:endParaRPr lang="ko-KR" altLang="en-US" sz="2300"/>
          </a:p>
        </p:txBody>
      </p:sp>
      <p:sp>
        <p:nvSpPr>
          <p:cNvPr id="94" name="가로 글상자 93"/>
          <p:cNvSpPr txBox="1"/>
          <p:nvPr/>
        </p:nvSpPr>
        <p:spPr>
          <a:xfrm>
            <a:off x="12496798" y="7962900"/>
            <a:ext cx="1828802" cy="4362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300"/>
              <a:t>접속 완료</a:t>
            </a:r>
            <a:r>
              <a:rPr lang="en-US" altLang="ko-KR" sz="2300"/>
              <a:t>!</a:t>
            </a:r>
            <a:endParaRPr lang="en-US" altLang="ko-KR" sz="2300"/>
          </a:p>
        </p:txBody>
      </p:sp>
      <p:sp>
        <p:nvSpPr>
          <p:cNvPr id="95" name="가로 글상자 94"/>
          <p:cNvSpPr txBox="1"/>
          <p:nvPr/>
        </p:nvSpPr>
        <p:spPr>
          <a:xfrm>
            <a:off x="381000" y="8595360"/>
            <a:ext cx="9288782" cy="967740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ko-KR" altLang="en-US" sz="2200"/>
              <a:t>생성 된 것을 확인 했다면 기존 명령어로 다시 원격 접속을 한다</a:t>
            </a:r>
            <a:endParaRPr lang="ko-KR" altLang="en-US" sz="22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200"/>
              <a:t>오른쪽의 접속 창 처럼 바로 서버 접속에 성공하는 것을 확인 할 수 있다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2713926472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1015365"/>
            <a:ext cx="8915400" cy="1003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퍼블릭 IP 고정 설정</a:t>
            </a:r>
            <a:endParaRPr lang="en-US" altLang="ko-KR" sz="6000" b="1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0800" y="2834480"/>
            <a:ext cx="12871164" cy="2766220"/>
          </a:xfrm>
          <a:prstGeom prst="rect">
            <a:avLst/>
          </a:prstGeom>
        </p:spPr>
      </p:pic>
      <p:sp>
        <p:nvSpPr>
          <p:cNvPr id="97" name="가로 글상자 96"/>
          <p:cNvSpPr txBox="1"/>
          <p:nvPr/>
        </p:nvSpPr>
        <p:spPr>
          <a:xfrm>
            <a:off x="3203695" y="6025515"/>
            <a:ext cx="8978780" cy="42291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 b="1">
                <a:solidFill>
                  <a:schemeClr val="dk1"/>
                </a:solidFill>
              </a:rPr>
              <a:t>ssh -i "C:\Users\</a:t>
            </a:r>
            <a:r>
              <a:rPr lang="ko-KR" altLang="en-US" sz="2200" b="1">
                <a:solidFill>
                  <a:schemeClr val="dk1"/>
                </a:solidFill>
              </a:rPr>
              <a:t>사용자</a:t>
            </a:r>
            <a:r>
              <a:rPr lang="en-US" altLang="ko-KR" sz="2200" b="1">
                <a:solidFill>
                  <a:schemeClr val="dk1"/>
                </a:solidFill>
              </a:rPr>
              <a:t>\Desktop\NetFriend-key.pem" ubuntu@3.37.59.208</a:t>
            </a:r>
            <a:endParaRPr lang="en-US" altLang="ko-KR" sz="2200"/>
          </a:p>
        </p:txBody>
      </p:sp>
      <p:sp>
        <p:nvSpPr>
          <p:cNvPr id="98" name="직사각형 97"/>
          <p:cNvSpPr/>
          <p:nvPr/>
        </p:nvSpPr>
        <p:spPr>
          <a:xfrm>
            <a:off x="6934200" y="3672680"/>
            <a:ext cx="2438400" cy="7620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0652760" y="6072373"/>
            <a:ext cx="1676400" cy="3810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2000"/>
          </a:p>
        </p:txBody>
      </p:sp>
      <p:sp>
        <p:nvSpPr>
          <p:cNvPr id="100" name="가로 글상자 99"/>
          <p:cNvSpPr txBox="1"/>
          <p:nvPr/>
        </p:nvSpPr>
        <p:spPr>
          <a:xfrm>
            <a:off x="3203694" y="6650355"/>
            <a:ext cx="11299071" cy="39624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/>
              <a:t>EC2</a:t>
            </a:r>
            <a:r>
              <a:rPr lang="ko-KR" altLang="en-US" sz="2000"/>
              <a:t>에</a:t>
            </a:r>
            <a:r>
              <a:rPr lang="en-US" altLang="ko-KR" sz="2000"/>
              <a:t> </a:t>
            </a:r>
            <a:r>
              <a:rPr lang="ko-KR" altLang="en-US" sz="2000"/>
              <a:t>접속할 때 필요한 퍼블릭</a:t>
            </a:r>
            <a:r>
              <a:rPr lang="en-US" altLang="ko-KR" sz="2000"/>
              <a:t> IP</a:t>
            </a:r>
            <a:r>
              <a:rPr lang="ko-KR" altLang="en-US" sz="2000"/>
              <a:t>는 인스턴스 전원을 껐다 킬 때 마다 새 </a:t>
            </a:r>
            <a:r>
              <a:rPr lang="en-US" altLang="ko-KR" sz="2000"/>
              <a:t>IP</a:t>
            </a:r>
            <a:r>
              <a:rPr lang="ko-KR" altLang="en-US" sz="2000"/>
              <a:t>로 바뀐다는 불편함이 있다</a:t>
            </a:r>
            <a:endParaRPr lang="ko-KR" altLang="en-US" sz="200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3595" y="6967855"/>
            <a:ext cx="1130299" cy="1130299"/>
          </a:xfrm>
          <a:prstGeom prst="rect">
            <a:avLst/>
          </a:prstGeom>
        </p:spPr>
      </p:pic>
      <p:sp>
        <p:nvSpPr>
          <p:cNvPr id="103" name="가로 글상자 102"/>
          <p:cNvSpPr txBox="1"/>
          <p:nvPr/>
        </p:nvSpPr>
        <p:spPr>
          <a:xfrm>
            <a:off x="4398130" y="8105775"/>
            <a:ext cx="7778630" cy="3905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 b="1"/>
              <a:t>탄력적 </a:t>
            </a:r>
            <a:r>
              <a:rPr lang="en-US" altLang="ko-KR" sz="2000" b="1"/>
              <a:t>IP </a:t>
            </a:r>
            <a:r>
              <a:rPr lang="ko-KR" altLang="en-US" sz="2000" b="1"/>
              <a:t>를</a:t>
            </a:r>
            <a:r>
              <a:rPr lang="en-US" altLang="ko-KR" sz="2000" b="1"/>
              <a:t> </a:t>
            </a:r>
            <a:r>
              <a:rPr lang="ko-KR" altLang="en-US" sz="2000" b="1"/>
              <a:t>할당</a:t>
            </a:r>
            <a:r>
              <a:rPr lang="ko-KR" altLang="en-US" sz="2000"/>
              <a:t>하면 퍼블릭 </a:t>
            </a:r>
            <a:r>
              <a:rPr lang="en-US" altLang="ko-KR" sz="2000"/>
              <a:t>IP</a:t>
            </a:r>
            <a:r>
              <a:rPr lang="ko-KR" altLang="en-US" sz="2000"/>
              <a:t> 주소를 </a:t>
            </a:r>
            <a:r>
              <a:rPr lang="ko-KR" altLang="en-US" sz="2000" b="1"/>
              <a:t>고정적으로 할당</a:t>
            </a:r>
            <a:r>
              <a:rPr lang="ko-KR" altLang="en-US" sz="2000"/>
              <a:t>할 수 있다</a:t>
            </a:r>
            <a:endParaRPr lang="ko-KR" altLang="en-US" sz="2000"/>
          </a:p>
        </p:txBody>
      </p:sp>
      <p:sp>
        <p:nvSpPr>
          <p:cNvPr id="104" name="가로 글상자 103"/>
          <p:cNvSpPr txBox="1"/>
          <p:nvPr/>
        </p:nvSpPr>
        <p:spPr>
          <a:xfrm>
            <a:off x="8382000" y="7351395"/>
            <a:ext cx="1062992" cy="3695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900"/>
              <a:t>하지만</a:t>
            </a:r>
            <a:r>
              <a:rPr lang="en-US" altLang="ko-KR" sz="1900"/>
              <a:t>!</a:t>
            </a:r>
            <a:endParaRPr lang="en-US" altLang="ko-KR" sz="1900"/>
          </a:p>
        </p:txBody>
      </p:sp>
    </p:spTree>
    <p:extLst>
      <p:ext uri="{BB962C8B-B14F-4D97-AF65-F5344CB8AC3E}">
        <p14:creationId xmlns:p14="http://schemas.microsoft.com/office/powerpoint/2010/main" val="2318981884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1015365"/>
            <a:ext cx="8915400" cy="1003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퍼블릭 IP 고정 설정</a:t>
            </a:r>
            <a:endParaRPr lang="en-US" altLang="ko-KR" sz="6000" b="1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2770835"/>
            <a:ext cx="3444287" cy="5496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0600" y="2781300"/>
            <a:ext cx="12887655" cy="1113815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4800600" y="5431384"/>
            <a:ext cx="8991600" cy="1464716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00600" y="4044289"/>
            <a:ext cx="10614025" cy="1237920"/>
          </a:xfrm>
          <a:prstGeom prst="rect">
            <a:avLst/>
          </a:prstGeom>
        </p:spPr>
      </p:pic>
      <p:pic>
        <p:nvPicPr>
          <p:cNvPr id="106" name="그림 105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800600" y="6969074"/>
            <a:ext cx="9819640" cy="137482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7" name="직사각형 106"/>
          <p:cNvSpPr/>
          <p:nvPr/>
        </p:nvSpPr>
        <p:spPr>
          <a:xfrm>
            <a:off x="1524000" y="6515100"/>
            <a:ext cx="10668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16002002" y="2857500"/>
            <a:ext cx="1600199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3335000" y="6667500"/>
            <a:ext cx="4572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029200" y="6134100"/>
            <a:ext cx="3124200" cy="152400"/>
          </a:xfrm>
          <a:prstGeom prst="rect">
            <a:avLst/>
          </a:prstGeom>
          <a:noFill/>
          <a:ln w="25400">
            <a:solidFill>
              <a:srgbClr val="1e74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8229600" y="6134100"/>
            <a:ext cx="3124200" cy="152400"/>
          </a:xfrm>
          <a:prstGeom prst="rect">
            <a:avLst/>
          </a:prstGeom>
          <a:noFill/>
          <a:ln w="25400">
            <a:solidFill>
              <a:srgbClr val="1e74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4953000" y="7810500"/>
            <a:ext cx="9448800" cy="3048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691312" y="7932304"/>
            <a:ext cx="699216" cy="411595"/>
          </a:xfrm>
          <a:prstGeom prst="rect">
            <a:avLst/>
          </a:prstGeom>
        </p:spPr>
      </p:pic>
      <p:sp>
        <p:nvSpPr>
          <p:cNvPr id="116" name="가로 글상자 115"/>
          <p:cNvSpPr txBox="1"/>
          <p:nvPr/>
        </p:nvSpPr>
        <p:spPr>
          <a:xfrm>
            <a:off x="3048000" y="8572500"/>
            <a:ext cx="15102841" cy="150114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에서 탄력적 </a:t>
            </a:r>
            <a:r>
              <a:rPr lang="en-US" altLang="ko-KR" sz="2200"/>
              <a:t>IIP</a:t>
            </a:r>
            <a:r>
              <a:rPr lang="ko-KR" altLang="en-US" sz="2200"/>
              <a:t>에 들어가 </a:t>
            </a:r>
            <a:r>
              <a:rPr lang="en-US" altLang="ko-KR" sz="2200"/>
              <a:t>‘</a:t>
            </a:r>
            <a:r>
              <a:rPr lang="ko-KR" altLang="en-US" sz="2200"/>
              <a:t>탄력적 </a:t>
            </a:r>
            <a:r>
              <a:rPr lang="en-US" altLang="ko-KR" sz="2200"/>
              <a:t>IP </a:t>
            </a:r>
            <a:r>
              <a:rPr lang="ko-KR" altLang="en-US" sz="2200"/>
              <a:t>주소 할당</a:t>
            </a:r>
            <a:r>
              <a:rPr lang="en-US" altLang="ko-KR" sz="2200"/>
              <a:t>’</a:t>
            </a:r>
            <a:r>
              <a:rPr lang="ko-KR" altLang="en-US" sz="2200"/>
              <a:t> 버튼을 클릭한다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기본 설정은 그대로 냅두고 태그에서 키</a:t>
            </a:r>
            <a:r>
              <a:rPr lang="en-US" altLang="ko-KR" sz="2200"/>
              <a:t>:</a:t>
            </a:r>
            <a:r>
              <a:rPr lang="ko-KR" altLang="en-US" sz="2200"/>
              <a:t> </a:t>
            </a:r>
            <a:r>
              <a:rPr lang="en-US" altLang="ko-KR" sz="2200"/>
              <a:t>Name </a:t>
            </a:r>
            <a:r>
              <a:rPr lang="ko-KR" altLang="en-US" sz="2200"/>
              <a:t>값</a:t>
            </a:r>
            <a:r>
              <a:rPr lang="en-US" altLang="ko-KR" sz="2200"/>
              <a:t>:</a:t>
            </a:r>
            <a:r>
              <a:rPr lang="ko-KR" altLang="en-US" sz="2200"/>
              <a:t> </a:t>
            </a:r>
            <a:r>
              <a:rPr lang="en-US" altLang="ko-KR" sz="2200"/>
              <a:t>NetFriendServer-IP</a:t>
            </a:r>
            <a:r>
              <a:rPr lang="ko-KR" altLang="en-US" sz="2200"/>
              <a:t>를 입력하여 </a:t>
            </a:r>
            <a:r>
              <a:rPr lang="en-US" altLang="ko-KR" sz="2200"/>
              <a:t>NetFriendServer-IP</a:t>
            </a:r>
            <a:r>
              <a:rPr lang="ko-KR" altLang="en-US" sz="2200"/>
              <a:t>라는 이름을 지정한다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 태그 설정을 맞췄다면 </a:t>
            </a:r>
            <a:r>
              <a:rPr lang="en-US" altLang="ko-KR" sz="2200"/>
              <a:t>‘</a:t>
            </a:r>
            <a:r>
              <a:rPr lang="ko-KR" altLang="en-US" sz="2200"/>
              <a:t>할당</a:t>
            </a:r>
            <a:r>
              <a:rPr lang="en-US" altLang="ko-KR" sz="2200"/>
              <a:t>’</a:t>
            </a:r>
            <a:r>
              <a:rPr lang="ko-KR" altLang="en-US" sz="2200"/>
              <a:t> 버튼을 눌러 탄력적 </a:t>
            </a:r>
            <a:r>
              <a:rPr lang="en-US" altLang="ko-KR" sz="2200"/>
              <a:t>IP</a:t>
            </a:r>
            <a:r>
              <a:rPr lang="ko-KR" altLang="en-US" sz="2200"/>
              <a:t>를 생성해준다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27038577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7176132" y="944880"/>
            <a:ext cx="4863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키 페어 생성</a:t>
            </a:r>
            <a:endParaRPr lang="ko-KR" altLang="en-US" sz="60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1200" y="2782270"/>
            <a:ext cx="3539474" cy="62474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2735" y="2781300"/>
            <a:ext cx="10397465" cy="36894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9400" y="6801886"/>
            <a:ext cx="10058400" cy="123721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411200" y="5219700"/>
            <a:ext cx="3200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621000" y="6927924"/>
            <a:ext cx="9144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6699881" y="8420100"/>
            <a:ext cx="7625719" cy="1495733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에서 대시보드로 들어간다</a:t>
            </a:r>
            <a:endParaRPr lang="ko-KR" altLang="en-US" sz="22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200"/>
              <a:t>대시보드의 맨 위 부분의 리소스에서 키 페어를 클릭해준다</a:t>
            </a:r>
            <a:endParaRPr lang="ko-KR" altLang="en-US" sz="2200"/>
          </a:p>
          <a:p>
            <a:pPr marL="257040" lvl="0" indent="-25704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2200"/>
              <a:t>키페어 맨 위의 </a:t>
            </a:r>
            <a:r>
              <a:rPr lang="en-US" altLang="ko-KR" sz="2200"/>
              <a:t>‘</a:t>
            </a:r>
            <a:r>
              <a:rPr lang="ko-KR" altLang="en-US" sz="2200"/>
              <a:t>키 페어 생성</a:t>
            </a:r>
            <a:r>
              <a:rPr lang="en-US" altLang="ko-KR" sz="2200"/>
              <a:t>’</a:t>
            </a:r>
            <a:r>
              <a:rPr lang="ko-KR" altLang="en-US" sz="2200"/>
              <a:t> 버튼을 클릭해준다 </a:t>
            </a:r>
            <a:endParaRPr lang="ko-KR" altLang="en-US" sz="2200"/>
          </a:p>
        </p:txBody>
      </p:sp>
      <p:sp>
        <p:nvSpPr>
          <p:cNvPr id="28" name="직사각형 27"/>
          <p:cNvSpPr/>
          <p:nvPr/>
        </p:nvSpPr>
        <p:spPr>
          <a:xfrm>
            <a:off x="2286000" y="3695700"/>
            <a:ext cx="990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71759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943600" y="1015365"/>
            <a:ext cx="8915400" cy="1003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 b="1"/>
              <a:t>퍼블릭 IP 고정 설정</a:t>
            </a:r>
            <a:endParaRPr lang="en-US" altLang="ko-KR" sz="6000" b="1"/>
          </a:p>
        </p:txBody>
      </p:sp>
      <p:pic>
        <p:nvPicPr>
          <p:cNvPr id="115" name="그림 1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24560" y="2549271"/>
            <a:ext cx="7838440" cy="23656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6" name="직사각형 115"/>
          <p:cNvSpPr/>
          <p:nvPr/>
        </p:nvSpPr>
        <p:spPr>
          <a:xfrm>
            <a:off x="990600" y="3390900"/>
            <a:ext cx="6096000" cy="3047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7162800" y="2628900"/>
            <a:ext cx="5334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 flipV="1">
            <a:off x="7162800" y="3390900"/>
            <a:ext cx="12954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19" name="그림 11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14400" y="5219700"/>
            <a:ext cx="7848600" cy="3124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0" name="그림 119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9154160" y="2552700"/>
            <a:ext cx="6466840" cy="2362200"/>
          </a:xfrm>
          <a:prstGeom prst="rect">
            <a:avLst/>
          </a:prstGeom>
        </p:spPr>
      </p:pic>
      <p:pic>
        <p:nvPicPr>
          <p:cNvPr id="121" name="그림 120"/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9144000" y="5221732"/>
            <a:ext cx="3124200" cy="988568"/>
          </a:xfrm>
          <a:prstGeom prst="rect">
            <a:avLst/>
          </a:prstGeom>
        </p:spPr>
      </p:pic>
      <p:sp>
        <p:nvSpPr>
          <p:cNvPr id="122" name="직사각형 121"/>
          <p:cNvSpPr/>
          <p:nvPr/>
        </p:nvSpPr>
        <p:spPr>
          <a:xfrm>
            <a:off x="1143000" y="7353300"/>
            <a:ext cx="4876800" cy="152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9220200" y="3771900"/>
            <a:ext cx="6172200" cy="2286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9144000" y="5676900"/>
            <a:ext cx="3124200" cy="5334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5" name="가로 글상자 124"/>
          <p:cNvSpPr txBox="1"/>
          <p:nvPr/>
        </p:nvSpPr>
        <p:spPr>
          <a:xfrm>
            <a:off x="914400" y="8572500"/>
            <a:ext cx="12565387" cy="1426845"/>
          </a:xfrm>
          <a:prstGeom prst="rect">
            <a:avLst/>
          </a:prstGeom>
        </p:spPr>
        <p:txBody>
          <a:bodyPr wrap="square">
            <a:spAutoFit/>
          </a:bodyPr>
          <a:p>
            <a:pPr marL="299880" lvl="0" indent="-299880">
              <a:buFont typeface="Arial"/>
              <a:buChar char="•"/>
              <a:defRPr/>
            </a:pPr>
            <a:r>
              <a:rPr lang="en-US" altLang="ko-KR" sz="2100"/>
              <a:t>‘</a:t>
            </a:r>
            <a:r>
              <a:rPr lang="ko-KR" altLang="en-US" sz="2100"/>
              <a:t>작업</a:t>
            </a:r>
            <a:r>
              <a:rPr lang="en-US" altLang="ko-KR" sz="2100"/>
              <a:t>’</a:t>
            </a:r>
            <a:r>
              <a:rPr lang="ko-KR" altLang="en-US" sz="2100"/>
              <a:t> 버튼을 클릭하여 </a:t>
            </a:r>
            <a:r>
              <a:rPr lang="en-US" altLang="ko-KR" sz="2100"/>
              <a:t>‘</a:t>
            </a:r>
            <a:r>
              <a:rPr lang="ko-KR" altLang="en-US" sz="2100"/>
              <a:t>탄력적 </a:t>
            </a:r>
            <a:r>
              <a:rPr lang="en-US" altLang="ko-KR" sz="2100"/>
              <a:t>IP</a:t>
            </a:r>
            <a:r>
              <a:rPr lang="ko-KR" altLang="en-US" sz="2100"/>
              <a:t> 주소 연결</a:t>
            </a:r>
            <a:r>
              <a:rPr lang="en-US" altLang="ko-KR" sz="2100"/>
              <a:t>’</a:t>
            </a:r>
            <a:r>
              <a:rPr lang="ko-KR" altLang="en-US" sz="2100"/>
              <a:t> 창으로 이동 후 연결할 인스턴스를 선택해준다</a:t>
            </a:r>
            <a:endParaRPr lang="ko-KR" altLang="en-US" sz="2100"/>
          </a:p>
          <a:p>
            <a:pPr marL="299880" lvl="0" indent="-29988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100"/>
          </a:p>
          <a:p>
            <a:pPr marL="299880" lvl="0" indent="-299880">
              <a:buFont typeface="Arial"/>
              <a:buChar char="•"/>
              <a:defRPr/>
            </a:pPr>
            <a:r>
              <a:rPr lang="ko-KR" altLang="en-US" sz="2100"/>
              <a:t>연결 할 인스턴스를 선택해 주었다면 </a:t>
            </a:r>
            <a:r>
              <a:rPr lang="en-US" altLang="ko-KR" sz="2100"/>
              <a:t>‘</a:t>
            </a:r>
            <a:r>
              <a:rPr lang="ko-KR" altLang="en-US" sz="2100"/>
              <a:t>연결</a:t>
            </a:r>
            <a:r>
              <a:rPr lang="en-US" altLang="ko-KR" sz="2100"/>
              <a:t>’</a:t>
            </a:r>
            <a:r>
              <a:rPr lang="ko-KR" altLang="en-US" sz="2100"/>
              <a:t> 버튼을 눌러 새로 생성한 탄력적</a:t>
            </a:r>
            <a:r>
              <a:rPr lang="en-US" altLang="ko-KR" sz="2100"/>
              <a:t> IP</a:t>
            </a:r>
            <a:r>
              <a:rPr lang="ko-KR" altLang="en-US" sz="2100"/>
              <a:t>와 인스턴스를 연결해준다</a:t>
            </a:r>
            <a:endParaRPr lang="ko-KR" altLang="en-US" sz="2100"/>
          </a:p>
          <a:p>
            <a:pPr marL="299880" lvl="0" indent="-29988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100"/>
          </a:p>
          <a:p>
            <a:pPr marL="299880" lvl="0" indent="-299880">
              <a:buFont typeface="Arial"/>
              <a:buChar char="•"/>
              <a:defRPr/>
            </a:pPr>
            <a:r>
              <a:rPr lang="ko-KR" altLang="en-US" sz="2100"/>
              <a:t>할당된 </a:t>
            </a:r>
            <a:r>
              <a:rPr lang="en-US" altLang="ko-KR" sz="2100"/>
              <a:t>IPv4 </a:t>
            </a:r>
            <a:r>
              <a:rPr lang="ko-KR" altLang="en-US" sz="2100"/>
              <a:t>주소가 탄력적 </a:t>
            </a:r>
            <a:r>
              <a:rPr lang="en-US" altLang="ko-KR" sz="2100"/>
              <a:t>(</a:t>
            </a:r>
            <a:r>
              <a:rPr lang="ko-KR" altLang="en-US" sz="2100"/>
              <a:t>고정</a:t>
            </a:r>
            <a:r>
              <a:rPr lang="en-US" altLang="ko-KR" sz="2100"/>
              <a:t>)</a:t>
            </a:r>
            <a:r>
              <a:rPr lang="ko-KR" altLang="en-US" sz="2100"/>
              <a:t> </a:t>
            </a:r>
            <a:r>
              <a:rPr lang="en-US" altLang="ko-KR" sz="2100"/>
              <a:t>IP</a:t>
            </a:r>
            <a:r>
              <a:rPr lang="ko-KR" altLang="en-US" sz="2100"/>
              <a:t> 주소로 바뀐 것을 확인 할 수 있다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4174544395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142" y="7267726"/>
            <a:ext cx="1363135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142" y="7835498"/>
            <a:ext cx="1994892" cy="3655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43"/>
              </a:lnSpc>
              <a:spcBef>
                <a:spcPct val="0"/>
              </a:spcBef>
              <a:defRPr/>
            </a:pPr>
            <a:r>
              <a:rPr lang="en-US" altLang="ko-KR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+10-7225-7329</a:t>
            </a:r>
            <a:endParaRPr lang="en-US" altLang="ko-KR" sz="2102">
              <a:solidFill>
                <a:srgbClr val="ebeef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0142" y="8272767"/>
            <a:ext cx="3219376" cy="36640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43"/>
              </a:lnSpc>
              <a:spcBef>
                <a:spcPct val="0"/>
              </a:spcBef>
              <a:defRPr/>
            </a:pPr>
            <a:r>
              <a:rPr lang="en-US" altLang="ko-KR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pkrgpth0619@naver.com</a:t>
            </a:r>
            <a:endParaRPr lang="en-US" altLang="ko-KR" sz="2102">
              <a:solidFill>
                <a:srgbClr val="ebeef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name="TextBox 5" id="5"/>
          <p:cNvSpPr txBox="true"/>
          <p:nvPr/>
        </p:nvSpPr>
        <p:spPr>
          <a:xfrm rot="0">
            <a:off x="1720142" y="5193258"/>
            <a:ext cx="5756400" cy="125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81"/>
              </a:lnSpc>
              <a:spcBef>
                <a:spcPct val="0"/>
              </a:spcBef>
            </a:pPr>
            <a:r>
              <a:rPr lang="en-US" b="true" sz="7486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id="10" name="TextBox 7"/>
          <p:cNvSpPr txBox="1"/>
          <p:nvPr/>
        </p:nvSpPr>
        <p:spPr>
          <a:xfrm>
            <a:off x="14958822" y="1028700"/>
            <a:ext cx="2414778" cy="3524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803"/>
              </a:lnSpc>
              <a:spcBef>
                <a:spcPct val="0"/>
              </a:spcBef>
              <a:defRPr/>
            </a:pPr>
            <a:r>
              <a:rPr lang="ko-KR" altLang="en-US" sz="2200" b="1">
                <a:solidFill>
                  <a:schemeClr val="dk1"/>
                </a:solidFill>
                <a:latin typeface="Inter Bold"/>
                <a:ea typeface="Inter Bold"/>
                <a:cs typeface="Inter Bold"/>
                <a:sym typeface="Inter Bold"/>
              </a:rPr>
              <a:t>감사합니다</a:t>
            </a:r>
            <a:endParaRPr lang="ko-KR" altLang="en-US" sz="2200" b="1">
              <a:solidFill>
                <a:schemeClr val="dk1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6871332" y="944880"/>
            <a:ext cx="4863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키 페어 생성</a:t>
            </a:r>
            <a:endParaRPr lang="ko-KR" altLang="en-US" sz="6000" b="1"/>
          </a:p>
        </p:txBody>
      </p:sp>
      <p:pic>
        <p:nvPicPr>
          <p:cNvPr id="23" name="그림 22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762760" y="3009900"/>
            <a:ext cx="9667240" cy="3276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6006" y="5448300"/>
            <a:ext cx="3225393" cy="720566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1775459" y="6728460"/>
            <a:ext cx="14836140" cy="1499235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키 이름을 </a:t>
            </a:r>
            <a:r>
              <a:rPr lang="en-US" altLang="ko-KR" sz="2200" b="1"/>
              <a:t>NetFriend-key</a:t>
            </a:r>
            <a:r>
              <a:rPr lang="ko-KR" altLang="en-US" sz="2200"/>
              <a:t>로 지정해준다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키 페어 유형은 안전성이 검증된 </a:t>
            </a:r>
            <a:r>
              <a:rPr lang="en-US" altLang="ko-KR" sz="2200"/>
              <a:t>RSA</a:t>
            </a:r>
            <a:r>
              <a:rPr lang="ko-KR" altLang="en-US" sz="2200"/>
              <a:t>로 선택해주고</a:t>
            </a:r>
            <a:r>
              <a:rPr lang="en-US" altLang="ko-KR" sz="2200"/>
              <a:t>,</a:t>
            </a:r>
            <a:r>
              <a:rPr lang="ko-KR" altLang="en-US" sz="2200"/>
              <a:t> 프라이빗 키는 OpenSSH 표준인 </a:t>
            </a:r>
            <a:r>
              <a:rPr lang="en-US" altLang="ko-KR" sz="2200"/>
              <a:t>.pem</a:t>
            </a:r>
            <a:r>
              <a:rPr lang="ko-KR" altLang="en-US" sz="2200"/>
              <a:t>으로 선택해준다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선택을 맞췄다면 </a:t>
            </a:r>
            <a:r>
              <a:rPr lang="en-US" altLang="ko-KR" sz="2200"/>
              <a:t>‘</a:t>
            </a:r>
            <a:r>
              <a:rPr lang="ko-KR" altLang="en-US" sz="2200"/>
              <a:t>키 페어 생성</a:t>
            </a:r>
            <a:r>
              <a:rPr lang="en-US" altLang="ko-KR" sz="2200"/>
              <a:t>’</a:t>
            </a:r>
            <a:r>
              <a:rPr lang="ko-KR" altLang="en-US" sz="2200"/>
              <a:t> 버튼을 클릭해 키를 생성해준다</a:t>
            </a:r>
            <a:endParaRPr lang="ko-KR" altLang="en-US" sz="2200"/>
          </a:p>
        </p:txBody>
      </p:sp>
      <p:pic>
        <p:nvPicPr>
          <p:cNvPr id="28" name="그림 2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2573000" y="3891915"/>
            <a:ext cx="4191000" cy="990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가로 글상자 28"/>
          <p:cNvSpPr txBox="1"/>
          <p:nvPr/>
        </p:nvSpPr>
        <p:spPr>
          <a:xfrm>
            <a:off x="12496800" y="3543300"/>
            <a:ext cx="1602106" cy="36957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900"/>
              <a:t>키 생성 완료</a:t>
            </a:r>
            <a:r>
              <a:rPr lang="en-US" altLang="ko-KR" sz="1900"/>
              <a:t>!</a:t>
            </a:r>
            <a:endParaRPr lang="en-US" altLang="ko-KR" sz="1900"/>
          </a:p>
        </p:txBody>
      </p:sp>
      <p:sp>
        <p:nvSpPr>
          <p:cNvPr id="30" name="가로 글상자 29"/>
          <p:cNvSpPr txBox="1"/>
          <p:nvPr/>
        </p:nvSpPr>
        <p:spPr>
          <a:xfrm>
            <a:off x="12801600" y="4960620"/>
            <a:ext cx="3701415" cy="3657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>
                <a:solidFill>
                  <a:srgbClr val="901414"/>
                </a:solidFill>
              </a:rPr>
              <a:t>(</a:t>
            </a:r>
            <a:r>
              <a:rPr lang="ko-KR" altLang="en-US" b="1">
                <a:solidFill>
                  <a:srgbClr val="901414"/>
                </a:solidFill>
              </a:rPr>
              <a:t>안전한 곳에 보관</a:t>
            </a:r>
            <a:r>
              <a:rPr lang="en-US" altLang="ko-KR" b="1">
                <a:solidFill>
                  <a:srgbClr val="901414"/>
                </a:solidFill>
              </a:rPr>
              <a:t>+</a:t>
            </a:r>
            <a:r>
              <a:rPr lang="ko-KR" altLang="en-US" b="1">
                <a:solidFill>
                  <a:srgbClr val="901414"/>
                </a:solidFill>
              </a:rPr>
              <a:t> 외부 유출 금지</a:t>
            </a:r>
            <a:r>
              <a:rPr lang="en-US" altLang="ko-KR" b="1">
                <a:solidFill>
                  <a:srgbClr val="901414"/>
                </a:solidFill>
              </a:rPr>
              <a:t>)</a:t>
            </a:r>
            <a:endParaRPr lang="en-US" altLang="ko-KR" b="1">
              <a:solidFill>
                <a:srgbClr val="901414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677400" y="5632524"/>
            <a:ext cx="12954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81200" y="4918710"/>
            <a:ext cx="4038600" cy="3009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981200" y="5524500"/>
            <a:ext cx="2057400" cy="3048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27893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042532" y="937260"/>
            <a:ext cx="7911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보안그룹 </a:t>
            </a:r>
            <a:r>
              <a:rPr lang="en-US" altLang="ko-KR" sz="6000" b="1"/>
              <a:t>(</a:t>
            </a:r>
            <a:r>
              <a:rPr lang="ko-KR" altLang="en-US" sz="6000" b="1"/>
              <a:t>방화벽</a:t>
            </a:r>
            <a:r>
              <a:rPr lang="en-US" altLang="ko-KR" sz="6000" b="1"/>
              <a:t>)</a:t>
            </a:r>
            <a:r>
              <a:rPr lang="ko-KR" altLang="en-US" sz="6000" b="1"/>
              <a:t> 설정</a:t>
            </a:r>
            <a:endParaRPr lang="ko-KR" altLang="en-US" sz="6000" b="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5400" y="2857500"/>
            <a:ext cx="3099995" cy="53322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0" y="3009900"/>
            <a:ext cx="11811000" cy="1289108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353685" y="4680008"/>
            <a:ext cx="8286115" cy="31304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가로 글상자 20"/>
          <p:cNvSpPr txBox="1"/>
          <p:nvPr/>
        </p:nvSpPr>
        <p:spPr>
          <a:xfrm>
            <a:off x="5562592" y="8221978"/>
            <a:ext cx="11683373" cy="1493522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buFont typeface="Arial"/>
              <a:buChar char="•"/>
              <a:defRPr/>
            </a:pPr>
            <a:r>
              <a:rPr lang="en-US" altLang="ko-KR" sz="2200"/>
              <a:t>EC2</a:t>
            </a:r>
            <a:r>
              <a:rPr lang="ko-KR" altLang="en-US" sz="2200"/>
              <a:t>에서 보안 그룹을 클릭해준다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보안 그룹 창으로</a:t>
            </a:r>
            <a:r>
              <a:rPr lang="en-US" altLang="ko-KR" sz="2200"/>
              <a:t> </a:t>
            </a:r>
            <a:r>
              <a:rPr lang="ko-KR" altLang="en-US" sz="2200"/>
              <a:t>들어가 </a:t>
            </a:r>
            <a:r>
              <a:rPr lang="en-US" altLang="ko-KR" sz="2200"/>
              <a:t>‘</a:t>
            </a:r>
            <a:r>
              <a:rPr lang="ko-KR" altLang="en-US" sz="2200"/>
              <a:t>보안 그룹 생성</a:t>
            </a:r>
            <a:r>
              <a:rPr lang="en-US" altLang="ko-KR" sz="2200"/>
              <a:t>’</a:t>
            </a:r>
            <a:r>
              <a:rPr lang="ko-KR" altLang="en-US" sz="2200"/>
              <a:t>을 클릭해준다</a:t>
            </a:r>
            <a:endParaRPr lang="ko-KR" altLang="en-US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ko-KR" altLang="en-US" sz="2200"/>
          </a:p>
          <a:p>
            <a:pPr marL="314160" lvl="0" indent="-314160">
              <a:buFont typeface="Arial"/>
              <a:buChar char="•"/>
              <a:defRPr/>
            </a:pPr>
            <a:r>
              <a:rPr lang="ko-KR" altLang="en-US" sz="2200"/>
              <a:t>기본 세부정보로 보안 그룹의 이름은 </a:t>
            </a:r>
            <a:r>
              <a:rPr lang="ko-KR" altLang="en-US" sz="2200" b="1"/>
              <a:t>ids_sg</a:t>
            </a:r>
            <a:r>
              <a:rPr lang="ko-KR" altLang="en-US" sz="2200"/>
              <a:t>로 지정하고, VPC는 기본 설정을 그대로 사용한다</a:t>
            </a:r>
            <a:endParaRPr lang="ko-KR" altLang="en-US" sz="2200"/>
          </a:p>
        </p:txBody>
      </p:sp>
      <p:sp>
        <p:nvSpPr>
          <p:cNvPr id="27" name="직사각형 26"/>
          <p:cNvSpPr/>
          <p:nvPr/>
        </p:nvSpPr>
        <p:spPr>
          <a:xfrm>
            <a:off x="1524000" y="3390900"/>
            <a:ext cx="9144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773400" y="3117924"/>
            <a:ext cx="12192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0737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042532" y="937260"/>
            <a:ext cx="7911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보안그룹 </a:t>
            </a:r>
            <a:r>
              <a:rPr lang="en-US" altLang="ko-KR" sz="6000" b="1"/>
              <a:t>(</a:t>
            </a:r>
            <a:r>
              <a:rPr lang="ko-KR" altLang="en-US" sz="6000" b="1"/>
              <a:t>방화벽</a:t>
            </a:r>
            <a:r>
              <a:rPr lang="en-US" altLang="ko-KR" sz="6000" b="1"/>
              <a:t>)</a:t>
            </a:r>
            <a:r>
              <a:rPr lang="ko-KR" altLang="en-US" sz="6000" b="1"/>
              <a:t> 설정</a:t>
            </a:r>
            <a:endParaRPr lang="ko-KR" altLang="en-US" sz="6000" b="1"/>
          </a:p>
        </p:txBody>
      </p:sp>
      <p:sp>
        <p:nvSpPr>
          <p:cNvPr id="24" name="가로 글상자 23"/>
          <p:cNvSpPr txBox="1"/>
          <p:nvPr/>
        </p:nvSpPr>
        <p:spPr>
          <a:xfrm>
            <a:off x="1142999" y="2430780"/>
            <a:ext cx="11049001" cy="8915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300" b="1"/>
              <a:t>인바운드 규칙</a:t>
            </a:r>
            <a:r>
              <a:rPr lang="en-US" altLang="ko-KR" sz="3300" b="1"/>
              <a:t>:</a:t>
            </a:r>
            <a:r>
              <a:rPr lang="ko-KR" altLang="en-US" sz="3300" b="1"/>
              <a:t>  </a:t>
            </a:r>
            <a:r>
              <a:rPr xmlns:mc="http://schemas.openxmlformats.org/markup-compatibility/2006" xmlns:hp="http://schemas.haansoft.com/office/presentation/8.0" lang="ko-KR" altLang="en-US" sz="3300" b="1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외부</a:t>
            </a:r>
            <a:r>
              <a:rPr xmlns:mc="http://schemas.openxmlformats.org/markup-compatibility/2006" xmlns:hp="http://schemas.haansoft.com/office/presentation/8.0" sz="3300" b="1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 → </a:t>
            </a:r>
            <a:r>
              <a:rPr xmlns:mc="http://schemas.openxmlformats.org/markup-compatibility/2006" xmlns:hp="http://schemas.haansoft.com/office/presentation/8.0" lang="EN-US" sz="33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EC2 </a:t>
            </a:r>
            <a:r>
              <a:rPr xmlns:mc="http://schemas.openxmlformats.org/markup-compatibility/2006" xmlns:hp="http://schemas.haansoft.com/office/presentation/8.0" sz="3300" b="1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서버로 들어오는 트래픽 제어</a:t>
            </a:r>
            <a:r>
              <a:rPr lang="ko-KR" altLang="en-US" sz="3300" b="1"/>
              <a:t>   </a:t>
            </a:r>
            <a:endParaRPr lang="ko-KR" altLang="en-US" sz="3300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1270635" y="3194685"/>
            <a:ext cx="4749165" cy="5772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/>
          </a:p>
        </p:txBody>
      </p:sp>
      <p:pic>
        <p:nvPicPr>
          <p:cNvPr id="26" name="그림 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219200" y="3429000"/>
            <a:ext cx="12801600" cy="3390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가로 글상자 26"/>
          <p:cNvSpPr txBox="1"/>
          <p:nvPr/>
        </p:nvSpPr>
        <p:spPr>
          <a:xfrm>
            <a:off x="1447800" y="67437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30" name="가로 글상자 29"/>
          <p:cNvSpPr txBox="1"/>
          <p:nvPr/>
        </p:nvSpPr>
        <p:spPr>
          <a:xfrm>
            <a:off x="1219200" y="7048500"/>
            <a:ext cx="10820400" cy="2226945"/>
          </a:xfrm>
          <a:prstGeom prst="rect">
            <a:avLst/>
          </a:prstGeom>
        </p:spPr>
        <p:txBody>
          <a:bodyPr wrap="square">
            <a:spAutoFit/>
          </a:bodyPr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SSH</a:t>
            </a:r>
            <a:r>
              <a:rPr xmlns:mc="http://schemas.openxmlformats.org/markup-compatibility/2006" xmlns:hp="http://schemas.haansoft.com/office/presentation/8.0" lang="ko-KR" alt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(22</a:t>
            </a:r>
            <a:r>
              <a:rPr xmlns:mc="http://schemas.openxmlformats.org/markup-compatibility/2006" xmlns:hp="http://schemas.haansoft.com/office/presentation/8.0" lang="ko-KR" alt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번 포트</a:t>
            </a:r>
            <a:r>
              <a:rPr xmlns:mc="http://schemas.openxmlformats.org/markup-compatibility/2006" xmlns:hp="http://schemas.haansoft.com/office/presentation/8.0" lang="en-US" altLang="ko-KR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→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내 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PC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106.101.139.161/32</a:t>
            </a:r>
            <a:r>
              <a:rPr xmlns:mc="http://schemas.openxmlformats.org/markup-compatibility/2006" xmlns:hp="http://schemas.haansoft.com/office/presentation/8.0" lang="en-US" altLang="ko-KR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)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만 서버로 원격 접속 가능 </a:t>
            </a:r>
            <a:endParaRPr xmlns:mc="http://schemas.openxmlformats.org/markup-compatibility/2006" xmlns:hp="http://schemas.haansoft.com/office/presentation/8.0" sz="2200" i="0" u="none" strike="noStrike" baseline="0" mc:Ignorable="hp" hp:hslEmbossed="0">
              <a:solidFill>
                <a:srgbClr val="000000"/>
              </a:solidFill>
              <a:latin typeface="맑은 고딕"/>
              <a:cs typeface="함초롬바탕"/>
            </a:endParaRPr>
          </a:p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ICMP</a:t>
            </a:r>
            <a:r>
              <a:rPr xmlns:mc="http://schemas.openxmlformats.org/markup-compatibility/2006" xmlns:hp="http://schemas.haansoft.com/office/presentation/8.0" lang="ko-KR" alt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(IPv4)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→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내 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PC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106.101.139.161/32</a:t>
            </a:r>
            <a:r>
              <a:rPr xmlns:mc="http://schemas.openxmlformats.org/markup-compatibility/2006" xmlns:hp="http://schemas.haansoft.com/office/presentation/8.0" lang="en-US" altLang="ko-KR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)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에서만 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ping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테스트 가능</a:t>
            </a:r>
            <a:endParaRPr xmlns:mc="http://schemas.openxmlformats.org/markup-compatibility/2006" xmlns:hp="http://schemas.haansoft.com/office/presentation/8.0" sz="2200" i="0" u="none" strike="noStrike" baseline="0" mc:Ignorable="hp" hp:hslEmbossed="0">
              <a:solidFill>
                <a:srgbClr val="000000"/>
              </a:solidFill>
              <a:latin typeface="맑은 고딕"/>
              <a:cs typeface="함초롬바탕"/>
            </a:endParaRPr>
          </a:p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HTTPS</a:t>
            </a:r>
            <a:r>
              <a:rPr xmlns:mc="http://schemas.openxmlformats.org/markup-compatibility/2006" xmlns:hp="http://schemas.haansoft.com/office/presentation/8.0" lang="en-US" altLang="ko-KR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(443</a:t>
            </a:r>
            <a:r>
              <a:rPr xmlns:mc="http://schemas.openxmlformats.org/markup-compatibility/2006" xmlns:hp="http://schemas.haansoft.com/office/presentation/8.0" lang="ko-KR" altLang="en-US" sz="2200" b="1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번 포트</a:t>
            </a:r>
            <a:r>
              <a:rPr xmlns:mc="http://schemas.openxmlformats.org/markup-compatibility/2006" xmlns:hp="http://schemas.haansoft.com/office/presentation/8.0" lang="en-US" altLang="ko-KR" sz="2200" i="0" u="none" strike="noStrike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→</a:t>
            </a:r>
            <a:r>
              <a:rPr xmlns:mc="http://schemas.openxmlformats.org/markup-compatibility/2006" xmlns:hp="http://schemas.haansoft.com/office/presentation/8.0" 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전 세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계 모든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IP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(0.0.0.0/0)</a:t>
            </a:r>
            <a:r>
              <a:rPr xmlns:mc="http://schemas.openxmlformats.org/markup-compatibility/2006" xmlns:hp="http://schemas.haansoft.com/office/presentation/8.0" lang="ko-KR" altLang="en-US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에서</a:t>
            </a:r>
            <a:r>
              <a:rPr xmlns:mc="http://schemas.openxmlformats.org/markup-compatibility/2006" xmlns:hp="http://schemas.haansoft.com/office/presentation/8.0" sz="220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 웹 브라우저로 접속 가능</a:t>
            </a:r>
            <a:endParaRPr xmlns:mc="http://schemas.openxmlformats.org/markup-compatibility/2006" xmlns:hp="http://schemas.haansoft.com/office/presentation/8.0" sz="2200" i="0" u="none" strike="noStrike" baseline="0" mc:Ignorable="hp" hp:hslEmbossed="0">
              <a:solidFill>
                <a:srgbClr val="000000"/>
              </a:solidFill>
              <a:latin typeface="맑은 고딕"/>
              <a:cs typeface="함초롬바탕"/>
            </a:endParaRPr>
          </a:p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 sz="2200"/>
          </a:p>
        </p:txBody>
      </p:sp>
      <p:sp>
        <p:nvSpPr>
          <p:cNvPr id="31" name="직사각형 30"/>
          <p:cNvSpPr/>
          <p:nvPr/>
        </p:nvSpPr>
        <p:spPr>
          <a:xfrm>
            <a:off x="1371600" y="4152900"/>
            <a:ext cx="2057400" cy="3009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71600" y="4882515"/>
            <a:ext cx="2057400" cy="3009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71599" y="5612130"/>
            <a:ext cx="2057400" cy="3009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46107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042532" y="937260"/>
            <a:ext cx="7911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보안그룹 </a:t>
            </a:r>
            <a:r>
              <a:rPr lang="en-US" altLang="ko-KR" sz="6000" b="1"/>
              <a:t>(</a:t>
            </a:r>
            <a:r>
              <a:rPr lang="ko-KR" altLang="en-US" sz="6000" b="1"/>
              <a:t>방화벽</a:t>
            </a:r>
            <a:r>
              <a:rPr lang="en-US" altLang="ko-KR" sz="6000" b="1"/>
              <a:t>)</a:t>
            </a:r>
            <a:r>
              <a:rPr lang="ko-KR" altLang="en-US" sz="6000" b="1"/>
              <a:t> 설정</a:t>
            </a:r>
            <a:endParaRPr lang="ko-KR" altLang="en-US" sz="6000" b="1"/>
          </a:p>
        </p:txBody>
      </p:sp>
      <p:sp>
        <p:nvSpPr>
          <p:cNvPr id="24" name="가로 글상자 23"/>
          <p:cNvSpPr txBox="1"/>
          <p:nvPr/>
        </p:nvSpPr>
        <p:spPr>
          <a:xfrm>
            <a:off x="1142999" y="2430780"/>
            <a:ext cx="13411201" cy="17011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300" b="1"/>
              <a:t>아웃바운드 규칙</a:t>
            </a:r>
            <a:r>
              <a:rPr lang="en-US" altLang="ko-KR" sz="3300" b="1"/>
              <a:t>:</a:t>
            </a:r>
            <a:r>
              <a:rPr lang="ko-KR" altLang="en-US" sz="3300" b="1"/>
              <a:t>  </a:t>
            </a:r>
            <a:r>
              <a:rPr xmlns:mc="http://schemas.openxmlformats.org/markup-compatibility/2006" xmlns:hp="http://schemas.haansoft.com/office/presentation/8.0" lang="EN-US" sz="3300" b="1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EC2 </a:t>
            </a:r>
            <a:r>
              <a:rPr xmlns:mc="http://schemas.openxmlformats.org/markup-compatibility/2006" xmlns:hp="http://schemas.haansoft.com/office/presentation/8.0" sz="3300" b="1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서버 → 외부로 나가는 트래픽을 제어</a:t>
            </a:r>
            <a:endParaRPr xmlns:mc="http://schemas.openxmlformats.org/markup-compatibility/2006" xmlns:hp="http://schemas.haansoft.com/office/presentation/8.0" sz="3300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300" b="1"/>
              <a:t>   </a:t>
            </a:r>
            <a:endParaRPr lang="ko-KR" altLang="en-US" sz="3300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1270635" y="3194685"/>
            <a:ext cx="4749165" cy="5772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/>
          </a:p>
        </p:txBody>
      </p:sp>
      <p:sp>
        <p:nvSpPr>
          <p:cNvPr id="27" name="가로 글상자 26"/>
          <p:cNvSpPr txBox="1"/>
          <p:nvPr/>
        </p:nvSpPr>
        <p:spPr>
          <a:xfrm>
            <a:off x="1447800" y="690753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30" name="가로 글상자 29"/>
          <p:cNvSpPr txBox="1"/>
          <p:nvPr/>
        </p:nvSpPr>
        <p:spPr>
          <a:xfrm>
            <a:off x="1236337" y="6221730"/>
            <a:ext cx="8723003" cy="2053590"/>
          </a:xfrm>
          <a:prstGeom prst="rect">
            <a:avLst/>
          </a:prstGeom>
        </p:spPr>
        <p:txBody>
          <a:bodyPr wrap="none">
            <a:spAutoFit/>
          </a:bodyPr>
          <a:p>
            <a:pPr marL="314160" lvl="0" indent="-31416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sz="2200" b="1"/>
              <a:t>모든 트래픽 (All traffic): </a:t>
            </a:r>
            <a:r>
              <a:rPr lang="en-US" altLang="ko-KR" sz="2200"/>
              <a:t>모든 IP(0.0.0.0/0)로의 아웃바운드 통신 허용</a:t>
            </a:r>
            <a:endParaRPr lang="en-US" altLang="ko-KR" sz="2200"/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>
                <a:latin typeface="맑은 고딕"/>
              </a:rPr>
              <a:t>    </a:t>
            </a:r>
            <a:r>
              <a:rPr lang="en-US" altLang="ko-KR" sz="2000"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sz="2000" b="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서버가 자유롭게 인터넷 접속 가능 </a:t>
            </a:r>
            <a:r>
              <a:rPr xmlns:mc="http://schemas.openxmlformats.org/markup-compatibility/2006" xmlns:hp="http://schemas.haansoft.com/office/presentation/8.0" lang="EN-US" sz="20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sz="2000" b="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업데이트</a:t>
            </a:r>
            <a:r>
              <a:rPr xmlns:mc="http://schemas.openxmlformats.org/markup-compatibility/2006" xmlns:hp="http://schemas.haansoft.com/office/presentation/8.0" lang="EN-US" sz="20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 IDS </a:t>
            </a:r>
            <a:r>
              <a:rPr xmlns:mc="http://schemas.openxmlformats.org/markup-compatibility/2006" xmlns:hp="http://schemas.haansoft.com/office/presentation/8.0" sz="2000" b="0" i="0" u="none" strike="noStrike" baseline="0" mc:Ignorable="hp" hp:hslEmbossed="0">
                <a:solidFill>
                  <a:srgbClr val="000000"/>
                </a:solidFill>
                <a:latin typeface="맑은 고딕"/>
                <a:cs typeface="함초롬바탕"/>
              </a:rPr>
              <a:t>룰 다운로드 등</a:t>
            </a:r>
            <a:r>
              <a:rPr xmlns:mc="http://schemas.openxmlformats.org/markup-compatibility/2006" xmlns:hp="http://schemas.haansoft.com/office/presentation/8.0" lang="EN-US" sz="2000" b="0" i="0" u="none" strike="noStrike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endParaRPr lang="en-US" altLang="ko-KR" sz="2200"/>
          </a:p>
          <a:p>
            <a:pPr marL="314160" lvl="0" indent="-314160">
              <a:lnSpc>
                <a:spcPct val="60000"/>
              </a:lnSpc>
              <a:buFont typeface="Arial"/>
              <a:buChar char="•"/>
              <a:defRPr/>
            </a:pPr>
            <a:r>
              <a:rPr lang="ko-KR" altLang="en-US" sz="2200"/>
              <a:t>아웃바운드 규칙 설정까지 맞췄다면  </a:t>
            </a:r>
            <a:r>
              <a:rPr lang="en-US" altLang="ko-KR" sz="2200"/>
              <a:t>‘</a:t>
            </a:r>
            <a:r>
              <a:rPr lang="ko-KR" altLang="en-US" sz="2200"/>
              <a:t>보안 그룹 생성</a:t>
            </a:r>
            <a:r>
              <a:rPr lang="en-US" altLang="ko-KR" sz="2200"/>
              <a:t>’</a:t>
            </a:r>
            <a:r>
              <a:rPr lang="ko-KR" altLang="en-US" sz="2200"/>
              <a:t> 버튼 클릭</a:t>
            </a:r>
            <a:endParaRPr lang="ko-KR" altLang="en-US" sz="2200"/>
          </a:p>
          <a:p>
            <a:pPr marL="0" lvl="0" indent="0">
              <a:buFont typeface="Arial"/>
              <a:buNone/>
              <a:defRPr/>
            </a:pPr>
            <a:endParaRPr lang="ko-KR" altLang="en-US" sz="2200"/>
          </a:p>
        </p:txBody>
      </p:sp>
      <p:pic>
        <p:nvPicPr>
          <p:cNvPr id="31" name="그림 3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95400" y="3619500"/>
            <a:ext cx="1219200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그림 3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2725400" y="5307330"/>
            <a:ext cx="2920872" cy="8478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직사각형 34"/>
          <p:cNvSpPr/>
          <p:nvPr/>
        </p:nvSpPr>
        <p:spPr>
          <a:xfrm>
            <a:off x="13944600" y="5524500"/>
            <a:ext cx="1600200" cy="34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47800" y="4465320"/>
            <a:ext cx="1905000" cy="37338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9480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2324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w="sm" len="sm"/>
            <a:tailEnd w="sm" len="sm"/>
          </a:ln>
        </p:spPr>
      </p:sp>
      <p:sp>
        <p:nvSpPr>
          <p:cNvPr id="16" name="가로 글상자 15"/>
          <p:cNvSpPr txBox="1"/>
          <p:nvPr/>
        </p:nvSpPr>
        <p:spPr>
          <a:xfrm>
            <a:off x="5042532" y="937260"/>
            <a:ext cx="7911468" cy="10058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000" b="1"/>
              <a:t>보안그룹 </a:t>
            </a:r>
            <a:r>
              <a:rPr lang="en-US" altLang="ko-KR" sz="6000" b="1"/>
              <a:t>(</a:t>
            </a:r>
            <a:r>
              <a:rPr lang="ko-KR" altLang="en-US" sz="6000" b="1"/>
              <a:t>방화벽</a:t>
            </a:r>
            <a:r>
              <a:rPr lang="en-US" altLang="ko-KR" sz="6000" b="1"/>
              <a:t>)</a:t>
            </a:r>
            <a:r>
              <a:rPr lang="ko-KR" altLang="en-US" sz="6000" b="1"/>
              <a:t> 설정</a:t>
            </a:r>
            <a:endParaRPr lang="ko-KR" altLang="en-US" sz="6000" b="1"/>
          </a:p>
        </p:txBody>
      </p:sp>
      <p:pic>
        <p:nvPicPr>
          <p:cNvPr id="35" name="그림 34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2895600" y="2933700"/>
            <a:ext cx="12877800" cy="5562600"/>
          </a:xfrm>
          <a:prstGeom prst="rect">
            <a:avLst/>
          </a:prstGeom>
        </p:spPr>
      </p:pic>
      <p:sp>
        <p:nvSpPr>
          <p:cNvPr id="36" name="가로 글상자 35"/>
          <p:cNvSpPr txBox="1"/>
          <p:nvPr/>
        </p:nvSpPr>
        <p:spPr>
          <a:xfrm>
            <a:off x="7924800" y="8814436"/>
            <a:ext cx="3339470" cy="52006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2800"/>
              <a:t>보안그룹 설정 완료</a:t>
            </a:r>
            <a:r>
              <a:rPr lang="en-US" altLang="ko-KR" sz="2800"/>
              <a:t>!</a:t>
            </a:r>
            <a:endParaRPr lang="en-US" altLang="ko-KR" sz="2800"/>
          </a:p>
        </p:txBody>
      </p:sp>
      <p:sp>
        <p:nvSpPr>
          <p:cNvPr id="37" name="직사각형 36"/>
          <p:cNvSpPr/>
          <p:nvPr/>
        </p:nvSpPr>
        <p:spPr>
          <a:xfrm>
            <a:off x="2895600" y="3009900"/>
            <a:ext cx="67056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9014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3807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1348</ep:Words>
  <ep:PresentationFormat>On-screen Show (4:3)</ep:PresentationFormat>
  <ep:Paragraphs>386</ep:Paragraphs>
  <ep:Slides>41</ep:Slides>
  <ep:Notes>37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박혜소</cp:lastModifiedBy>
  <dcterms:modified xsi:type="dcterms:W3CDTF">2025-10-06T15:42:07.955</dcterms:modified>
  <cp:revision>256</cp:revision>
  <dc:title>그레이 블랙 심플한 마케터 포트폴리오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